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EEEEE"/>
    <a:srgbClr val="642013"/>
    <a:srgbClr val="8D9F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9" autoAdjust="0"/>
    <p:restoredTop sz="94660"/>
  </p:normalViewPr>
  <p:slideViewPr>
    <p:cSldViewPr snapToGrid="0">
      <p:cViewPr varScale="1">
        <p:scale>
          <a:sx n="16" d="100"/>
          <a:sy n="16" d="100"/>
        </p:scale>
        <p:origin x="15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E434E-0F69-4FB3-8C3F-F52E7A72ACE3}" type="doc">
      <dgm:prSet loTypeId="urn:microsoft.com/office/officeart/2005/8/layout/cycle6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94AB5C2-3E4A-4CA3-B9E8-1D57F8814EB6}">
      <dgm:prSet phldrT="[Text]" phldr="1"/>
      <dgm:spPr/>
      <dgm:t>
        <a:bodyPr/>
        <a:lstStyle/>
        <a:p>
          <a:endParaRPr lang="de-DE"/>
        </a:p>
      </dgm:t>
    </dgm:pt>
    <dgm:pt modelId="{5D0CBD1D-7F2F-4D5E-B31B-CC63B2263794}" type="parTrans" cxnId="{F460A409-382E-4B1D-AD22-A08B5DE069F8}">
      <dgm:prSet/>
      <dgm:spPr/>
      <dgm:t>
        <a:bodyPr/>
        <a:lstStyle/>
        <a:p>
          <a:endParaRPr lang="de-DE"/>
        </a:p>
      </dgm:t>
    </dgm:pt>
    <dgm:pt modelId="{ACC55509-D7AA-4CE7-A39E-6A49B17045E2}" type="sibTrans" cxnId="{F460A409-382E-4B1D-AD22-A08B5DE069F8}">
      <dgm:prSet/>
      <dgm:spPr>
        <a:ln w="412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6E063969-DD5C-4966-9473-3BAC34CAA5BE}">
      <dgm:prSet phldrT="[Text]" phldr="1"/>
      <dgm:spPr/>
      <dgm:t>
        <a:bodyPr/>
        <a:lstStyle/>
        <a:p>
          <a:endParaRPr lang="de-DE"/>
        </a:p>
      </dgm:t>
    </dgm:pt>
    <dgm:pt modelId="{E719B40D-5158-47A1-9C44-1EB8D8DDC646}" type="parTrans" cxnId="{1F3B270C-7847-499A-B7AF-133D5C2F1089}">
      <dgm:prSet/>
      <dgm:spPr/>
      <dgm:t>
        <a:bodyPr/>
        <a:lstStyle/>
        <a:p>
          <a:endParaRPr lang="de-DE"/>
        </a:p>
      </dgm:t>
    </dgm:pt>
    <dgm:pt modelId="{10EB0777-E3C9-4D2F-A51D-68AB2D9A9AF5}" type="sibTrans" cxnId="{1F3B270C-7847-499A-B7AF-133D5C2F1089}">
      <dgm:prSet/>
      <dgm:spPr>
        <a:ln w="412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ED302081-83DF-4C60-A414-F1BC3D5F35FA}">
      <dgm:prSet phldrT="[Text]" phldr="1"/>
      <dgm:spPr/>
      <dgm:t>
        <a:bodyPr/>
        <a:lstStyle/>
        <a:p>
          <a:endParaRPr lang="de-DE"/>
        </a:p>
      </dgm:t>
    </dgm:pt>
    <dgm:pt modelId="{B770013F-208A-4DA1-9950-AF062F28D2B9}" type="parTrans" cxnId="{6D329787-0827-424C-A86F-82BA317FFC02}">
      <dgm:prSet/>
      <dgm:spPr/>
      <dgm:t>
        <a:bodyPr/>
        <a:lstStyle/>
        <a:p>
          <a:endParaRPr lang="de-DE"/>
        </a:p>
      </dgm:t>
    </dgm:pt>
    <dgm:pt modelId="{C5239047-8ED8-4794-B5D2-5148CB2AFA14}" type="sibTrans" cxnId="{6D329787-0827-424C-A86F-82BA317FFC02}">
      <dgm:prSet/>
      <dgm:spPr>
        <a:ln w="412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D9C3237A-D317-4472-8C17-F4A4CFEEB16D}">
      <dgm:prSet phldrT="[Text]" phldr="1"/>
      <dgm:spPr/>
      <dgm:t>
        <a:bodyPr/>
        <a:lstStyle/>
        <a:p>
          <a:endParaRPr lang="de-DE"/>
        </a:p>
      </dgm:t>
    </dgm:pt>
    <dgm:pt modelId="{B310A5D9-6F6B-4B7C-A449-2A4243878A8E}" type="parTrans" cxnId="{40ED48FD-0876-4719-A3FA-698F65FC860C}">
      <dgm:prSet/>
      <dgm:spPr/>
      <dgm:t>
        <a:bodyPr/>
        <a:lstStyle/>
        <a:p>
          <a:endParaRPr lang="de-DE"/>
        </a:p>
      </dgm:t>
    </dgm:pt>
    <dgm:pt modelId="{1C9D38EF-CFDA-4E49-8206-4170C2F15D0E}" type="sibTrans" cxnId="{40ED48FD-0876-4719-A3FA-698F65FC860C}">
      <dgm:prSet/>
      <dgm:spPr>
        <a:ln w="412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537AD709-0043-40CB-A17A-1370316FF89F}">
      <dgm:prSet phldrT="[Text]" phldr="1"/>
      <dgm:spPr/>
      <dgm:t>
        <a:bodyPr/>
        <a:lstStyle/>
        <a:p>
          <a:endParaRPr lang="de-DE"/>
        </a:p>
      </dgm:t>
    </dgm:pt>
    <dgm:pt modelId="{595AC500-BB7C-4D45-9735-3CE0A6617391}" type="parTrans" cxnId="{0F56D848-25B2-493A-B153-FDA8EB8D276D}">
      <dgm:prSet/>
      <dgm:spPr/>
      <dgm:t>
        <a:bodyPr/>
        <a:lstStyle/>
        <a:p>
          <a:endParaRPr lang="de-DE"/>
        </a:p>
      </dgm:t>
    </dgm:pt>
    <dgm:pt modelId="{A8F99ABC-3C96-4628-8571-0C7F55B42B96}" type="sibTrans" cxnId="{0F56D848-25B2-493A-B153-FDA8EB8D276D}">
      <dgm:prSet/>
      <dgm:spPr>
        <a:ln w="412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E24CFF83-B5DD-488B-A508-1D74CA091693}" type="pres">
      <dgm:prSet presAssocID="{EA1E434E-0F69-4FB3-8C3F-F52E7A72ACE3}" presName="cycle" presStyleCnt="0">
        <dgm:presLayoutVars>
          <dgm:dir/>
          <dgm:resizeHandles val="exact"/>
        </dgm:presLayoutVars>
      </dgm:prSet>
      <dgm:spPr/>
    </dgm:pt>
    <dgm:pt modelId="{3583C974-1815-4756-B6B1-2289E0DCBAED}" type="pres">
      <dgm:prSet presAssocID="{F94AB5C2-3E4A-4CA3-B9E8-1D57F8814EB6}" presName="node" presStyleLbl="node1" presStyleIdx="0" presStyleCnt="5">
        <dgm:presLayoutVars>
          <dgm:bulletEnabled val="1"/>
        </dgm:presLayoutVars>
      </dgm:prSet>
      <dgm:spPr/>
    </dgm:pt>
    <dgm:pt modelId="{7536D7B2-F846-4364-8B02-AFEAC66817F6}" type="pres">
      <dgm:prSet presAssocID="{F94AB5C2-3E4A-4CA3-B9E8-1D57F8814EB6}" presName="spNode" presStyleCnt="0"/>
      <dgm:spPr/>
    </dgm:pt>
    <dgm:pt modelId="{44554326-B9C1-41E8-99B1-5564D53A9105}" type="pres">
      <dgm:prSet presAssocID="{ACC55509-D7AA-4CE7-A39E-6A49B17045E2}" presName="sibTrans" presStyleLbl="sibTrans1D1" presStyleIdx="0" presStyleCnt="5"/>
      <dgm:spPr/>
    </dgm:pt>
    <dgm:pt modelId="{5CEFC1A9-A983-4179-8D27-3E76B3139539}" type="pres">
      <dgm:prSet presAssocID="{6E063969-DD5C-4966-9473-3BAC34CAA5BE}" presName="node" presStyleLbl="node1" presStyleIdx="1" presStyleCnt="5">
        <dgm:presLayoutVars>
          <dgm:bulletEnabled val="1"/>
        </dgm:presLayoutVars>
      </dgm:prSet>
      <dgm:spPr/>
    </dgm:pt>
    <dgm:pt modelId="{45D8D5A6-744C-4CF7-9C4F-6DD4998A0AB0}" type="pres">
      <dgm:prSet presAssocID="{6E063969-DD5C-4966-9473-3BAC34CAA5BE}" presName="spNode" presStyleCnt="0"/>
      <dgm:spPr/>
    </dgm:pt>
    <dgm:pt modelId="{6017B7B1-F8E6-49D9-A2D6-A1F49C9CF5F6}" type="pres">
      <dgm:prSet presAssocID="{10EB0777-E3C9-4D2F-A51D-68AB2D9A9AF5}" presName="sibTrans" presStyleLbl="sibTrans1D1" presStyleIdx="1" presStyleCnt="5"/>
      <dgm:spPr/>
    </dgm:pt>
    <dgm:pt modelId="{A1C3158C-9994-49A2-A3DD-BC6F5A4F1869}" type="pres">
      <dgm:prSet presAssocID="{ED302081-83DF-4C60-A414-F1BC3D5F35FA}" presName="node" presStyleLbl="node1" presStyleIdx="2" presStyleCnt="5">
        <dgm:presLayoutVars>
          <dgm:bulletEnabled val="1"/>
        </dgm:presLayoutVars>
      </dgm:prSet>
      <dgm:spPr/>
    </dgm:pt>
    <dgm:pt modelId="{EBE77CC3-E328-4B50-983F-8DDEE72903EA}" type="pres">
      <dgm:prSet presAssocID="{ED302081-83DF-4C60-A414-F1BC3D5F35FA}" presName="spNode" presStyleCnt="0"/>
      <dgm:spPr/>
    </dgm:pt>
    <dgm:pt modelId="{8EE933BB-49B2-4408-A11E-1ECC42F6254F}" type="pres">
      <dgm:prSet presAssocID="{C5239047-8ED8-4794-B5D2-5148CB2AFA14}" presName="sibTrans" presStyleLbl="sibTrans1D1" presStyleIdx="2" presStyleCnt="5"/>
      <dgm:spPr/>
    </dgm:pt>
    <dgm:pt modelId="{B21524E1-E6DC-4877-B1BC-249132DE9652}" type="pres">
      <dgm:prSet presAssocID="{D9C3237A-D317-4472-8C17-F4A4CFEEB16D}" presName="node" presStyleLbl="node1" presStyleIdx="3" presStyleCnt="5">
        <dgm:presLayoutVars>
          <dgm:bulletEnabled val="1"/>
        </dgm:presLayoutVars>
      </dgm:prSet>
      <dgm:spPr/>
    </dgm:pt>
    <dgm:pt modelId="{F29E5883-8E5E-443C-9E48-DF41993D7010}" type="pres">
      <dgm:prSet presAssocID="{D9C3237A-D317-4472-8C17-F4A4CFEEB16D}" presName="spNode" presStyleCnt="0"/>
      <dgm:spPr/>
    </dgm:pt>
    <dgm:pt modelId="{0B5E888D-0691-41F5-A23E-726D6DFF6458}" type="pres">
      <dgm:prSet presAssocID="{1C9D38EF-CFDA-4E49-8206-4170C2F15D0E}" presName="sibTrans" presStyleLbl="sibTrans1D1" presStyleIdx="3" presStyleCnt="5"/>
      <dgm:spPr/>
    </dgm:pt>
    <dgm:pt modelId="{5B14DE82-90BA-4F71-B303-335A1C0EFDF6}" type="pres">
      <dgm:prSet presAssocID="{537AD709-0043-40CB-A17A-1370316FF89F}" presName="node" presStyleLbl="node1" presStyleIdx="4" presStyleCnt="5">
        <dgm:presLayoutVars>
          <dgm:bulletEnabled val="1"/>
        </dgm:presLayoutVars>
      </dgm:prSet>
      <dgm:spPr/>
    </dgm:pt>
    <dgm:pt modelId="{50E1EC5C-E653-46E6-BA49-497E71F48446}" type="pres">
      <dgm:prSet presAssocID="{537AD709-0043-40CB-A17A-1370316FF89F}" presName="spNode" presStyleCnt="0"/>
      <dgm:spPr/>
    </dgm:pt>
    <dgm:pt modelId="{AE7D06F0-45DF-45F4-A8D9-F41E283A1D84}" type="pres">
      <dgm:prSet presAssocID="{A8F99ABC-3C96-4628-8571-0C7F55B42B96}" presName="sibTrans" presStyleLbl="sibTrans1D1" presStyleIdx="4" presStyleCnt="5"/>
      <dgm:spPr/>
    </dgm:pt>
  </dgm:ptLst>
  <dgm:cxnLst>
    <dgm:cxn modelId="{F460A409-382E-4B1D-AD22-A08B5DE069F8}" srcId="{EA1E434E-0F69-4FB3-8C3F-F52E7A72ACE3}" destId="{F94AB5C2-3E4A-4CA3-B9E8-1D57F8814EB6}" srcOrd="0" destOrd="0" parTransId="{5D0CBD1D-7F2F-4D5E-B31B-CC63B2263794}" sibTransId="{ACC55509-D7AA-4CE7-A39E-6A49B17045E2}"/>
    <dgm:cxn modelId="{1F3B270C-7847-499A-B7AF-133D5C2F1089}" srcId="{EA1E434E-0F69-4FB3-8C3F-F52E7A72ACE3}" destId="{6E063969-DD5C-4966-9473-3BAC34CAA5BE}" srcOrd="1" destOrd="0" parTransId="{E719B40D-5158-47A1-9C44-1EB8D8DDC646}" sibTransId="{10EB0777-E3C9-4D2F-A51D-68AB2D9A9AF5}"/>
    <dgm:cxn modelId="{DA872420-3A8D-45C5-8D7F-37C1AB012BAE}" type="presOf" srcId="{C5239047-8ED8-4794-B5D2-5148CB2AFA14}" destId="{8EE933BB-49B2-4408-A11E-1ECC42F6254F}" srcOrd="0" destOrd="0" presId="urn:microsoft.com/office/officeart/2005/8/layout/cycle6"/>
    <dgm:cxn modelId="{C7CA2527-7EA2-434B-B112-FD0344F89C37}" type="presOf" srcId="{EA1E434E-0F69-4FB3-8C3F-F52E7A72ACE3}" destId="{E24CFF83-B5DD-488B-A508-1D74CA091693}" srcOrd="0" destOrd="0" presId="urn:microsoft.com/office/officeart/2005/8/layout/cycle6"/>
    <dgm:cxn modelId="{75553863-88D0-4182-A8A1-F6E09DB8350B}" type="presOf" srcId="{6E063969-DD5C-4966-9473-3BAC34CAA5BE}" destId="{5CEFC1A9-A983-4179-8D27-3E76B3139539}" srcOrd="0" destOrd="0" presId="urn:microsoft.com/office/officeart/2005/8/layout/cycle6"/>
    <dgm:cxn modelId="{86415965-1B8A-457E-8D3D-A9CAEAD3D221}" type="presOf" srcId="{ACC55509-D7AA-4CE7-A39E-6A49B17045E2}" destId="{44554326-B9C1-41E8-99B1-5564D53A9105}" srcOrd="0" destOrd="0" presId="urn:microsoft.com/office/officeart/2005/8/layout/cycle6"/>
    <dgm:cxn modelId="{0F56D848-25B2-493A-B153-FDA8EB8D276D}" srcId="{EA1E434E-0F69-4FB3-8C3F-F52E7A72ACE3}" destId="{537AD709-0043-40CB-A17A-1370316FF89F}" srcOrd="4" destOrd="0" parTransId="{595AC500-BB7C-4D45-9735-3CE0A6617391}" sibTransId="{A8F99ABC-3C96-4628-8571-0C7F55B42B96}"/>
    <dgm:cxn modelId="{99580C49-58FF-48E1-B12A-DDA9507D2DD7}" type="presOf" srcId="{F94AB5C2-3E4A-4CA3-B9E8-1D57F8814EB6}" destId="{3583C974-1815-4756-B6B1-2289E0DCBAED}" srcOrd="0" destOrd="0" presId="urn:microsoft.com/office/officeart/2005/8/layout/cycle6"/>
    <dgm:cxn modelId="{6771916C-8815-4EBF-91C0-9D1FD9FB93A8}" type="presOf" srcId="{D9C3237A-D317-4472-8C17-F4A4CFEEB16D}" destId="{B21524E1-E6DC-4877-B1BC-249132DE9652}" srcOrd="0" destOrd="0" presId="urn:microsoft.com/office/officeart/2005/8/layout/cycle6"/>
    <dgm:cxn modelId="{B09D5385-C8B0-410A-8F67-E653E8187A44}" type="presOf" srcId="{ED302081-83DF-4C60-A414-F1BC3D5F35FA}" destId="{A1C3158C-9994-49A2-A3DD-BC6F5A4F1869}" srcOrd="0" destOrd="0" presId="urn:microsoft.com/office/officeart/2005/8/layout/cycle6"/>
    <dgm:cxn modelId="{6D329787-0827-424C-A86F-82BA317FFC02}" srcId="{EA1E434E-0F69-4FB3-8C3F-F52E7A72ACE3}" destId="{ED302081-83DF-4C60-A414-F1BC3D5F35FA}" srcOrd="2" destOrd="0" parTransId="{B770013F-208A-4DA1-9950-AF062F28D2B9}" sibTransId="{C5239047-8ED8-4794-B5D2-5148CB2AFA14}"/>
    <dgm:cxn modelId="{036A48CC-E352-4AF8-B657-FC4303921DD8}" type="presOf" srcId="{537AD709-0043-40CB-A17A-1370316FF89F}" destId="{5B14DE82-90BA-4F71-B303-335A1C0EFDF6}" srcOrd="0" destOrd="0" presId="urn:microsoft.com/office/officeart/2005/8/layout/cycle6"/>
    <dgm:cxn modelId="{52165BDF-AE5E-4040-BEC3-59C4999BA1A0}" type="presOf" srcId="{1C9D38EF-CFDA-4E49-8206-4170C2F15D0E}" destId="{0B5E888D-0691-41F5-A23E-726D6DFF6458}" srcOrd="0" destOrd="0" presId="urn:microsoft.com/office/officeart/2005/8/layout/cycle6"/>
    <dgm:cxn modelId="{038A38F2-23DE-4575-A64E-B1B08E585C15}" type="presOf" srcId="{10EB0777-E3C9-4D2F-A51D-68AB2D9A9AF5}" destId="{6017B7B1-F8E6-49D9-A2D6-A1F49C9CF5F6}" srcOrd="0" destOrd="0" presId="urn:microsoft.com/office/officeart/2005/8/layout/cycle6"/>
    <dgm:cxn modelId="{FF75B4F6-59A2-451B-A34C-63180201273B}" type="presOf" srcId="{A8F99ABC-3C96-4628-8571-0C7F55B42B96}" destId="{AE7D06F0-45DF-45F4-A8D9-F41E283A1D84}" srcOrd="0" destOrd="0" presId="urn:microsoft.com/office/officeart/2005/8/layout/cycle6"/>
    <dgm:cxn modelId="{40ED48FD-0876-4719-A3FA-698F65FC860C}" srcId="{EA1E434E-0F69-4FB3-8C3F-F52E7A72ACE3}" destId="{D9C3237A-D317-4472-8C17-F4A4CFEEB16D}" srcOrd="3" destOrd="0" parTransId="{B310A5D9-6F6B-4B7C-A449-2A4243878A8E}" sibTransId="{1C9D38EF-CFDA-4E49-8206-4170C2F15D0E}"/>
    <dgm:cxn modelId="{C28D898D-D35D-48BA-A149-063F79207665}" type="presParOf" srcId="{E24CFF83-B5DD-488B-A508-1D74CA091693}" destId="{3583C974-1815-4756-B6B1-2289E0DCBAED}" srcOrd="0" destOrd="0" presId="urn:microsoft.com/office/officeart/2005/8/layout/cycle6"/>
    <dgm:cxn modelId="{B03AD903-E4A9-4194-B2B2-4D71A09A092B}" type="presParOf" srcId="{E24CFF83-B5DD-488B-A508-1D74CA091693}" destId="{7536D7B2-F846-4364-8B02-AFEAC66817F6}" srcOrd="1" destOrd="0" presId="urn:microsoft.com/office/officeart/2005/8/layout/cycle6"/>
    <dgm:cxn modelId="{724E9362-485B-4D8A-AD94-369F961E10BE}" type="presParOf" srcId="{E24CFF83-B5DD-488B-A508-1D74CA091693}" destId="{44554326-B9C1-41E8-99B1-5564D53A9105}" srcOrd="2" destOrd="0" presId="urn:microsoft.com/office/officeart/2005/8/layout/cycle6"/>
    <dgm:cxn modelId="{2703CA11-C273-4776-ADE3-D52AE01BB12B}" type="presParOf" srcId="{E24CFF83-B5DD-488B-A508-1D74CA091693}" destId="{5CEFC1A9-A983-4179-8D27-3E76B3139539}" srcOrd="3" destOrd="0" presId="urn:microsoft.com/office/officeart/2005/8/layout/cycle6"/>
    <dgm:cxn modelId="{5A9B907A-7F6B-4406-AD61-B60EA0B39EC9}" type="presParOf" srcId="{E24CFF83-B5DD-488B-A508-1D74CA091693}" destId="{45D8D5A6-744C-4CF7-9C4F-6DD4998A0AB0}" srcOrd="4" destOrd="0" presId="urn:microsoft.com/office/officeart/2005/8/layout/cycle6"/>
    <dgm:cxn modelId="{262BDDEF-135A-415A-9605-64EF4F16DB4B}" type="presParOf" srcId="{E24CFF83-B5DD-488B-A508-1D74CA091693}" destId="{6017B7B1-F8E6-49D9-A2D6-A1F49C9CF5F6}" srcOrd="5" destOrd="0" presId="urn:microsoft.com/office/officeart/2005/8/layout/cycle6"/>
    <dgm:cxn modelId="{BBA6E47D-AFA5-4EF5-874D-7E2BE17DE122}" type="presParOf" srcId="{E24CFF83-B5DD-488B-A508-1D74CA091693}" destId="{A1C3158C-9994-49A2-A3DD-BC6F5A4F1869}" srcOrd="6" destOrd="0" presId="urn:microsoft.com/office/officeart/2005/8/layout/cycle6"/>
    <dgm:cxn modelId="{977937F0-19C1-46D1-B560-AE7D40F247F0}" type="presParOf" srcId="{E24CFF83-B5DD-488B-A508-1D74CA091693}" destId="{EBE77CC3-E328-4B50-983F-8DDEE72903EA}" srcOrd="7" destOrd="0" presId="urn:microsoft.com/office/officeart/2005/8/layout/cycle6"/>
    <dgm:cxn modelId="{5A865E35-8BF9-4F09-B3FC-B25D50F506D4}" type="presParOf" srcId="{E24CFF83-B5DD-488B-A508-1D74CA091693}" destId="{8EE933BB-49B2-4408-A11E-1ECC42F6254F}" srcOrd="8" destOrd="0" presId="urn:microsoft.com/office/officeart/2005/8/layout/cycle6"/>
    <dgm:cxn modelId="{BC211DFB-91D9-423C-B001-889B394D0887}" type="presParOf" srcId="{E24CFF83-B5DD-488B-A508-1D74CA091693}" destId="{B21524E1-E6DC-4877-B1BC-249132DE9652}" srcOrd="9" destOrd="0" presId="urn:microsoft.com/office/officeart/2005/8/layout/cycle6"/>
    <dgm:cxn modelId="{48003071-5F81-45CF-9E2D-72B4B9B8F744}" type="presParOf" srcId="{E24CFF83-B5DD-488B-A508-1D74CA091693}" destId="{F29E5883-8E5E-443C-9E48-DF41993D7010}" srcOrd="10" destOrd="0" presId="urn:microsoft.com/office/officeart/2005/8/layout/cycle6"/>
    <dgm:cxn modelId="{96A855C6-0115-459F-9481-BB932948482F}" type="presParOf" srcId="{E24CFF83-B5DD-488B-A508-1D74CA091693}" destId="{0B5E888D-0691-41F5-A23E-726D6DFF6458}" srcOrd="11" destOrd="0" presId="urn:microsoft.com/office/officeart/2005/8/layout/cycle6"/>
    <dgm:cxn modelId="{9A12A29D-5AFB-4B0B-BA7C-D7510CC0F953}" type="presParOf" srcId="{E24CFF83-B5DD-488B-A508-1D74CA091693}" destId="{5B14DE82-90BA-4F71-B303-335A1C0EFDF6}" srcOrd="12" destOrd="0" presId="urn:microsoft.com/office/officeart/2005/8/layout/cycle6"/>
    <dgm:cxn modelId="{7E8D0C06-8FE2-4035-AD6C-205B75E22559}" type="presParOf" srcId="{E24CFF83-B5DD-488B-A508-1D74CA091693}" destId="{50E1EC5C-E653-46E6-BA49-497E71F48446}" srcOrd="13" destOrd="0" presId="urn:microsoft.com/office/officeart/2005/8/layout/cycle6"/>
    <dgm:cxn modelId="{A1181287-6E4E-4CCB-B662-2A83C20035AF}" type="presParOf" srcId="{E24CFF83-B5DD-488B-A508-1D74CA091693}" destId="{AE7D06F0-45DF-45F4-A8D9-F41E283A1D8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3C974-1815-4756-B6B1-2289E0DCBAED}">
      <dsp:nvSpPr>
        <dsp:cNvPr id="0" name=""/>
        <dsp:cNvSpPr/>
      </dsp:nvSpPr>
      <dsp:spPr>
        <a:xfrm>
          <a:off x="4118376" y="2910"/>
          <a:ext cx="1834214" cy="1192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700" kern="1200"/>
        </a:p>
      </dsp:txBody>
      <dsp:txXfrm>
        <a:off x="4176576" y="61110"/>
        <a:ext cx="1717814" cy="1075839"/>
      </dsp:txXfrm>
    </dsp:sp>
    <dsp:sp modelId="{44554326-B9C1-41E8-99B1-5564D53A9105}">
      <dsp:nvSpPr>
        <dsp:cNvPr id="0" name=""/>
        <dsp:cNvSpPr/>
      </dsp:nvSpPr>
      <dsp:spPr>
        <a:xfrm>
          <a:off x="2655069" y="599030"/>
          <a:ext cx="4760829" cy="4760829"/>
        </a:xfrm>
        <a:custGeom>
          <a:avLst/>
          <a:gdLst/>
          <a:ahLst/>
          <a:cxnLst/>
          <a:rect l="0" t="0" r="0" b="0"/>
          <a:pathLst>
            <a:path>
              <a:moveTo>
                <a:pt x="3310102" y="189055"/>
              </a:moveTo>
              <a:arcTo wR="2380414" hR="2380414" stAng="17579350" swAng="1959897"/>
            </a:path>
          </a:pathLst>
        </a:custGeom>
        <a:noFill/>
        <a:ln w="4127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FC1A9-A983-4179-8D27-3E76B3139539}">
      <dsp:nvSpPr>
        <dsp:cNvPr id="0" name=""/>
        <dsp:cNvSpPr/>
      </dsp:nvSpPr>
      <dsp:spPr>
        <a:xfrm>
          <a:off x="6382285" y="1647737"/>
          <a:ext cx="1834214" cy="1192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700" kern="1200"/>
        </a:p>
      </dsp:txBody>
      <dsp:txXfrm>
        <a:off x="6440485" y="1705937"/>
        <a:ext cx="1717814" cy="1075839"/>
      </dsp:txXfrm>
    </dsp:sp>
    <dsp:sp modelId="{6017B7B1-F8E6-49D9-A2D6-A1F49C9CF5F6}">
      <dsp:nvSpPr>
        <dsp:cNvPr id="0" name=""/>
        <dsp:cNvSpPr/>
      </dsp:nvSpPr>
      <dsp:spPr>
        <a:xfrm>
          <a:off x="2655069" y="599030"/>
          <a:ext cx="4760829" cy="4760829"/>
        </a:xfrm>
        <a:custGeom>
          <a:avLst/>
          <a:gdLst/>
          <a:ahLst/>
          <a:cxnLst/>
          <a:rect l="0" t="0" r="0" b="0"/>
          <a:pathLst>
            <a:path>
              <a:moveTo>
                <a:pt x="4757584" y="2256153"/>
              </a:moveTo>
              <a:arcTo wR="2380414" hR="2380414" stAng="21420463" swAng="2195042"/>
            </a:path>
          </a:pathLst>
        </a:custGeom>
        <a:noFill/>
        <a:ln w="4127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3158C-9994-49A2-A3DD-BC6F5A4F1869}">
      <dsp:nvSpPr>
        <dsp:cNvPr id="0" name=""/>
        <dsp:cNvSpPr/>
      </dsp:nvSpPr>
      <dsp:spPr>
        <a:xfrm>
          <a:off x="5517549" y="4309121"/>
          <a:ext cx="1834214" cy="1192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700" kern="1200"/>
        </a:p>
      </dsp:txBody>
      <dsp:txXfrm>
        <a:off x="5575749" y="4367321"/>
        <a:ext cx="1717814" cy="1075839"/>
      </dsp:txXfrm>
    </dsp:sp>
    <dsp:sp modelId="{8EE933BB-49B2-4408-A11E-1ECC42F6254F}">
      <dsp:nvSpPr>
        <dsp:cNvPr id="0" name=""/>
        <dsp:cNvSpPr/>
      </dsp:nvSpPr>
      <dsp:spPr>
        <a:xfrm>
          <a:off x="2655069" y="599030"/>
          <a:ext cx="4760829" cy="4760829"/>
        </a:xfrm>
        <a:custGeom>
          <a:avLst/>
          <a:gdLst/>
          <a:ahLst/>
          <a:cxnLst/>
          <a:rect l="0" t="0" r="0" b="0"/>
          <a:pathLst>
            <a:path>
              <a:moveTo>
                <a:pt x="2853034" y="4713439"/>
              </a:moveTo>
              <a:arcTo wR="2380414" hR="2380414" stAng="4712886" swAng="1374228"/>
            </a:path>
          </a:pathLst>
        </a:custGeom>
        <a:noFill/>
        <a:ln w="4127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524E1-E6DC-4877-B1BC-249132DE9652}">
      <dsp:nvSpPr>
        <dsp:cNvPr id="0" name=""/>
        <dsp:cNvSpPr/>
      </dsp:nvSpPr>
      <dsp:spPr>
        <a:xfrm>
          <a:off x="2719204" y="4309121"/>
          <a:ext cx="1834214" cy="1192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700" kern="1200"/>
        </a:p>
      </dsp:txBody>
      <dsp:txXfrm>
        <a:off x="2777404" y="4367321"/>
        <a:ext cx="1717814" cy="1075839"/>
      </dsp:txXfrm>
    </dsp:sp>
    <dsp:sp modelId="{0B5E888D-0691-41F5-A23E-726D6DFF6458}">
      <dsp:nvSpPr>
        <dsp:cNvPr id="0" name=""/>
        <dsp:cNvSpPr/>
      </dsp:nvSpPr>
      <dsp:spPr>
        <a:xfrm>
          <a:off x="2655069" y="599030"/>
          <a:ext cx="4760829" cy="4760829"/>
        </a:xfrm>
        <a:custGeom>
          <a:avLst/>
          <a:gdLst/>
          <a:ahLst/>
          <a:cxnLst/>
          <a:rect l="0" t="0" r="0" b="0"/>
          <a:pathLst>
            <a:path>
              <a:moveTo>
                <a:pt x="397526" y="3697430"/>
              </a:moveTo>
              <a:arcTo wR="2380414" hR="2380414" stAng="8784495" swAng="2195042"/>
            </a:path>
          </a:pathLst>
        </a:custGeom>
        <a:noFill/>
        <a:ln w="4127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14DE82-90BA-4F71-B303-335A1C0EFDF6}">
      <dsp:nvSpPr>
        <dsp:cNvPr id="0" name=""/>
        <dsp:cNvSpPr/>
      </dsp:nvSpPr>
      <dsp:spPr>
        <a:xfrm>
          <a:off x="1854467" y="1647737"/>
          <a:ext cx="1834214" cy="1192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700" kern="1200"/>
        </a:p>
      </dsp:txBody>
      <dsp:txXfrm>
        <a:off x="1912667" y="1705937"/>
        <a:ext cx="1717814" cy="1075839"/>
      </dsp:txXfrm>
    </dsp:sp>
    <dsp:sp modelId="{AE7D06F0-45DF-45F4-A8D9-F41E283A1D84}">
      <dsp:nvSpPr>
        <dsp:cNvPr id="0" name=""/>
        <dsp:cNvSpPr/>
      </dsp:nvSpPr>
      <dsp:spPr>
        <a:xfrm>
          <a:off x="2655069" y="599030"/>
          <a:ext cx="4760829" cy="4760829"/>
        </a:xfrm>
        <a:custGeom>
          <a:avLst/>
          <a:gdLst/>
          <a:ahLst/>
          <a:cxnLst/>
          <a:rect l="0" t="0" r="0" b="0"/>
          <a:pathLst>
            <a:path>
              <a:moveTo>
                <a:pt x="415033" y="1037414"/>
              </a:moveTo>
              <a:arcTo wR="2380414" hR="2380414" stAng="12860753" swAng="1959897"/>
            </a:path>
          </a:pathLst>
        </a:custGeom>
        <a:noFill/>
        <a:ln w="4127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85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64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37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90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11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35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80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65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40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74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61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C48F-5768-40FA-82A6-F048B2991AAE}" type="datetimeFigureOut">
              <a:rPr lang="de-DE" smtClean="0"/>
              <a:t>13.02.2020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4BFFD-9042-4728-A440-E2C46EFCF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1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diagramQuickStyle" Target="../diagrams/quickStyle1.xml"/><Relationship Id="rId26" Type="http://schemas.openxmlformats.org/officeDocument/2006/relationships/image" Target="../media/image16.png"/><Relationship Id="rId39" Type="http://schemas.openxmlformats.org/officeDocument/2006/relationships/image" Target="../media/image26.png"/><Relationship Id="rId21" Type="http://schemas.openxmlformats.org/officeDocument/2006/relationships/image" Target="../media/image13.png"/><Relationship Id="rId34" Type="http://schemas.openxmlformats.org/officeDocument/2006/relationships/image" Target="../media/image23.png"/><Relationship Id="rId42" Type="http://schemas.openxmlformats.org/officeDocument/2006/relationships/image" Target="../media/image28.svg"/><Relationship Id="rId47" Type="http://schemas.openxmlformats.org/officeDocument/2006/relationships/image" Target="../media/image33.png"/><Relationship Id="rId50" Type="http://schemas.openxmlformats.org/officeDocument/2006/relationships/image" Target="../media/image36.svg"/><Relationship Id="rId55" Type="http://schemas.openxmlformats.org/officeDocument/2006/relationships/image" Target="../media/image40.png"/><Relationship Id="rId63" Type="http://schemas.openxmlformats.org/officeDocument/2006/relationships/image" Target="../media/image47.jpe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29" Type="http://schemas.openxmlformats.org/officeDocument/2006/relationships/image" Target="../media/image19.svg"/><Relationship Id="rId41" Type="http://schemas.openxmlformats.org/officeDocument/2006/relationships/image" Target="../media/image27.png"/><Relationship Id="rId54" Type="http://schemas.openxmlformats.org/officeDocument/2006/relationships/image" Target="../media/image39.PNG"/><Relationship Id="rId6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microsoft.com/office/2007/relationships/hdphoto" Target="../media/hdphoto4.wdp"/><Relationship Id="rId32" Type="http://schemas.openxmlformats.org/officeDocument/2006/relationships/image" Target="../media/image21.jpeg"/><Relationship Id="rId37" Type="http://schemas.openxmlformats.org/officeDocument/2006/relationships/image" Target="../media/image25.png"/><Relationship Id="rId40" Type="http://schemas.microsoft.com/office/2007/relationships/hdphoto" Target="../media/hdphoto8.wdp"/><Relationship Id="rId45" Type="http://schemas.openxmlformats.org/officeDocument/2006/relationships/image" Target="../media/image31.png"/><Relationship Id="rId53" Type="http://schemas.microsoft.com/office/2007/relationships/hdphoto" Target="../media/hdphoto9.wdp"/><Relationship Id="rId58" Type="http://schemas.openxmlformats.org/officeDocument/2006/relationships/image" Target="../media/image42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openxmlformats.org/officeDocument/2006/relationships/image" Target="../media/image14.png"/><Relationship Id="rId28" Type="http://schemas.openxmlformats.org/officeDocument/2006/relationships/image" Target="../media/image18.png"/><Relationship Id="rId36" Type="http://schemas.openxmlformats.org/officeDocument/2006/relationships/image" Target="../media/image24.png"/><Relationship Id="rId49" Type="http://schemas.openxmlformats.org/officeDocument/2006/relationships/image" Target="../media/image35.png"/><Relationship Id="rId57" Type="http://schemas.openxmlformats.org/officeDocument/2006/relationships/image" Target="../media/image41.png"/><Relationship Id="rId61" Type="http://schemas.openxmlformats.org/officeDocument/2006/relationships/image" Target="../media/image45.jpg"/><Relationship Id="rId10" Type="http://schemas.openxmlformats.org/officeDocument/2006/relationships/image" Target="../media/image8.png"/><Relationship Id="rId19" Type="http://schemas.openxmlformats.org/officeDocument/2006/relationships/diagramColors" Target="../diagrams/colors1.xml"/><Relationship Id="rId31" Type="http://schemas.microsoft.com/office/2007/relationships/hdphoto" Target="../media/hdphoto5.wdp"/><Relationship Id="rId44" Type="http://schemas.openxmlformats.org/officeDocument/2006/relationships/image" Target="../media/image30.svg"/><Relationship Id="rId52" Type="http://schemas.openxmlformats.org/officeDocument/2006/relationships/image" Target="../media/image38.png"/><Relationship Id="rId60" Type="http://schemas.openxmlformats.org/officeDocument/2006/relationships/image" Target="../media/image44.png"/><Relationship Id="rId65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microsoft.com/office/2007/relationships/hdphoto" Target="../media/hdphoto3.wdp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35" Type="http://schemas.microsoft.com/office/2007/relationships/hdphoto" Target="../media/hdphoto6.wdp"/><Relationship Id="rId43" Type="http://schemas.openxmlformats.org/officeDocument/2006/relationships/image" Target="../media/image29.png"/><Relationship Id="rId48" Type="http://schemas.openxmlformats.org/officeDocument/2006/relationships/image" Target="../media/image34.svg"/><Relationship Id="rId56" Type="http://schemas.microsoft.com/office/2007/relationships/hdphoto" Target="../media/hdphoto10.wdp"/><Relationship Id="rId64" Type="http://schemas.openxmlformats.org/officeDocument/2006/relationships/image" Target="../media/image48.png"/><Relationship Id="rId8" Type="http://schemas.openxmlformats.org/officeDocument/2006/relationships/image" Target="../media/image6.png"/><Relationship Id="rId51" Type="http://schemas.openxmlformats.org/officeDocument/2006/relationships/image" Target="../media/image37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diagramLayout" Target="../diagrams/layout1.xml"/><Relationship Id="rId25" Type="http://schemas.openxmlformats.org/officeDocument/2006/relationships/image" Target="../media/image15.png"/><Relationship Id="rId33" Type="http://schemas.openxmlformats.org/officeDocument/2006/relationships/image" Target="../media/image22.jpeg"/><Relationship Id="rId38" Type="http://schemas.microsoft.com/office/2007/relationships/hdphoto" Target="../media/hdphoto7.wdp"/><Relationship Id="rId46" Type="http://schemas.openxmlformats.org/officeDocument/2006/relationships/image" Target="../media/image32.svg"/><Relationship Id="rId5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1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1" y="1373182"/>
            <a:ext cx="10083658" cy="6127011"/>
          </a:xfrm>
          <a:prstGeom prst="roundRect">
            <a:avLst>
              <a:gd name="adj" fmla="val 9827"/>
            </a:avLst>
          </a:prstGeom>
          <a:solidFill>
            <a:schemeClr val="bg1">
              <a:alpha val="61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8" name="Textfeld 107"/>
          <p:cNvSpPr txBox="1"/>
          <p:nvPr/>
        </p:nvSpPr>
        <p:spPr>
          <a:xfrm>
            <a:off x="347419" y="8836840"/>
            <a:ext cx="19567398" cy="10260000"/>
          </a:xfrm>
          <a:prstGeom prst="roundRect">
            <a:avLst>
              <a:gd name="adj" fmla="val 8125"/>
            </a:avLst>
          </a:prstGeom>
          <a:solidFill>
            <a:schemeClr val="bg1">
              <a:alpha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de-DE" sz="500" b="1" dirty="0">
              <a:ln w="254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DE" sz="4000" b="1" dirty="0">
                <a:ln w="254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Die Vulnerabilität Floridas</a:t>
            </a:r>
          </a:p>
        </p:txBody>
      </p:sp>
      <p:sp>
        <p:nvSpPr>
          <p:cNvPr id="96" name="Textfeld 95"/>
          <p:cNvSpPr txBox="1"/>
          <p:nvPr/>
        </p:nvSpPr>
        <p:spPr>
          <a:xfrm>
            <a:off x="10702236" y="0"/>
            <a:ext cx="21447901" cy="8856121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317500"/>
          </a:effectLst>
        </p:spPr>
        <p:txBody>
          <a:bodyPr wrap="square" rtlCol="0">
            <a:noAutofit/>
          </a:bodyPr>
          <a:lstStyle/>
          <a:p>
            <a:endParaRPr lang="de-DE" dirty="0"/>
          </a:p>
        </p:txBody>
      </p:sp>
      <p:pic>
        <p:nvPicPr>
          <p:cNvPr id="171" name="Grafik 17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r="21906" b="7058"/>
          <a:stretch/>
        </p:blipFill>
        <p:spPr>
          <a:xfrm>
            <a:off x="14269932" y="9266959"/>
            <a:ext cx="5216325" cy="3492000"/>
          </a:xfrm>
          <a:prstGeom prst="rect">
            <a:avLst/>
          </a:prstGeom>
        </p:spPr>
      </p:pic>
      <p:sp>
        <p:nvSpPr>
          <p:cNvPr id="106" name="Textfeld 105"/>
          <p:cNvSpPr txBox="1"/>
          <p:nvPr/>
        </p:nvSpPr>
        <p:spPr>
          <a:xfrm>
            <a:off x="10515271" y="19674892"/>
            <a:ext cx="19566000" cy="10260000"/>
          </a:xfrm>
          <a:prstGeom prst="roundRect">
            <a:avLst>
              <a:gd name="adj" fmla="val 7383"/>
            </a:avLst>
          </a:prstGeom>
          <a:solidFill>
            <a:schemeClr val="bg1">
              <a:alpha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de-DE" sz="500" b="1" dirty="0">
              <a:ln w="254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de-DE" sz="4000" b="1" dirty="0">
                <a:ln w="254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Die Exponiertheit Floridas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4435263" y="531341"/>
            <a:ext cx="13933237" cy="269304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7200" dirty="0">
                <a:latin typeface="Imprint MT Shadow" panose="04020605060303030202" pitchFamily="82" charset="0"/>
              </a:rPr>
              <a:t>Hurrikans in Florida:</a:t>
            </a:r>
          </a:p>
          <a:p>
            <a:pPr algn="ctr"/>
            <a:r>
              <a:rPr lang="de-DE" sz="7200" dirty="0">
                <a:latin typeface="Imprint MT Shadow" panose="04020605060303030202" pitchFamily="82" charset="0"/>
              </a:rPr>
              <a:t>Ist die Angst berechtigt?</a:t>
            </a:r>
          </a:p>
          <a:p>
            <a:pPr algn="ctr"/>
            <a:endParaRPr lang="de-DE" sz="800" dirty="0">
              <a:latin typeface="Imprint MT Shadow" panose="04020605060303030202" pitchFamily="82" charset="0"/>
            </a:endParaRPr>
          </a:p>
          <a:p>
            <a:pPr algn="ctr"/>
            <a:r>
              <a:rPr lang="de-DE" sz="1600" dirty="0"/>
              <a:t>von Nina Effelsberg</a:t>
            </a:r>
          </a:p>
        </p:txBody>
      </p:sp>
      <p:pic>
        <p:nvPicPr>
          <p:cNvPr id="163" name="Grafik 16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2481" b="3297"/>
          <a:stretch/>
        </p:blipFill>
        <p:spPr>
          <a:xfrm>
            <a:off x="19237151" y="24119139"/>
            <a:ext cx="4880472" cy="2880000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16123426" y="6013120"/>
            <a:ext cx="10605520" cy="2487480"/>
            <a:chOff x="15867427" y="3292907"/>
            <a:chExt cx="10605520" cy="2487480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15901867" y="3292907"/>
              <a:ext cx="10379396" cy="1724266"/>
              <a:chOff x="8777167" y="5350307"/>
              <a:chExt cx="10379396" cy="1724266"/>
            </a:xfrm>
          </p:grpSpPr>
          <p:pic>
            <p:nvPicPr>
              <p:cNvPr id="6" name="Grafik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81410" y="5350307"/>
                <a:ext cx="1781424" cy="1724266"/>
              </a:xfrm>
              <a:prstGeom prst="rect">
                <a:avLst/>
              </a:prstGeom>
            </p:spPr>
          </p:pic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42811" y="5350307"/>
                <a:ext cx="1790950" cy="172426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13738" y="5350307"/>
                <a:ext cx="1781424" cy="1724266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75139" y="5350307"/>
                <a:ext cx="1781424" cy="1724266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77167" y="5350307"/>
                <a:ext cx="1724266" cy="1724266"/>
              </a:xfrm>
              <a:prstGeom prst="rect">
                <a:avLst/>
              </a:prstGeom>
            </p:spPr>
          </p:pic>
        </p:grpSp>
        <p:sp>
          <p:nvSpPr>
            <p:cNvPr id="15" name="Textfeld 14"/>
            <p:cNvSpPr txBox="1"/>
            <p:nvPr/>
          </p:nvSpPr>
          <p:spPr>
            <a:xfrm>
              <a:off x="15867427" y="5017173"/>
              <a:ext cx="10605520" cy="76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119-153 km/h      154-177 km/h      178-208 km/h      209-251 km/h      &gt; = 252 km/h</a:t>
              </a:r>
            </a:p>
            <a:p>
              <a:endParaRPr lang="de-DE" dirty="0"/>
            </a:p>
          </p:txBody>
        </p:sp>
      </p:grpSp>
      <p:sp>
        <p:nvSpPr>
          <p:cNvPr id="17" name="Textfeld 16"/>
          <p:cNvSpPr txBox="1"/>
          <p:nvPr/>
        </p:nvSpPr>
        <p:spPr>
          <a:xfrm>
            <a:off x="11188718" y="3211206"/>
            <a:ext cx="204263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dirty="0"/>
              <a:t>Ein Hurrikan ist ein im Atlantik oder Nordpazifik entstehender tropischer Wirbelsturm mit einer Windhöchstgeschwindigkeit von </a:t>
            </a:r>
            <a:r>
              <a:rPr lang="de-DE" sz="3200" b="1" dirty="0"/>
              <a:t>mindestens 119 km/h</a:t>
            </a:r>
            <a:r>
              <a:rPr lang="de-DE" sz="3200" dirty="0"/>
              <a:t>. Es handelt sich um ein </a:t>
            </a:r>
            <a:r>
              <a:rPr lang="de-DE" sz="3200" b="1" dirty="0"/>
              <a:t>Tiefdruckgebiet</a:t>
            </a:r>
            <a:r>
              <a:rPr lang="de-DE" sz="3200" dirty="0"/>
              <a:t>, das seine Energie aus der im Kondensationsprozess an der Meeresoberfläche freigesetzten latenten Wärme gewinnt. Zur Bewertung der Hurrikan-Stärke dient die maximale Windgeschwindigkeit, die in der </a:t>
            </a:r>
            <a:r>
              <a:rPr lang="de-DE" sz="3200" b="1" i="1" dirty="0" err="1"/>
              <a:t>Saffir</a:t>
            </a:r>
            <a:r>
              <a:rPr lang="de-DE" sz="3200" b="1" i="1" dirty="0"/>
              <a:t>-Simpson </a:t>
            </a:r>
            <a:r>
              <a:rPr lang="de-DE" sz="3200" b="1" i="1" dirty="0" err="1"/>
              <a:t>Hurricane</a:t>
            </a:r>
            <a:r>
              <a:rPr lang="de-DE" sz="3200" b="1" i="1" dirty="0"/>
              <a:t> Wind </a:t>
            </a:r>
            <a:r>
              <a:rPr lang="de-DE" sz="3200" b="1" i="1" dirty="0" err="1"/>
              <a:t>Scale</a:t>
            </a:r>
            <a:r>
              <a:rPr lang="de-DE" sz="3200" b="1" dirty="0"/>
              <a:t> </a:t>
            </a:r>
            <a:r>
              <a:rPr lang="de-DE" sz="3200" dirty="0"/>
              <a:t>in 5 Kategorien unterteilt wird [1]. Die verschiedenen Auswirkungen, die ein Hurrikan mit sich bringt sind in [2] dargestellt.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0455274" y="24055753"/>
            <a:ext cx="12026088" cy="5843897"/>
          </a:xfrm>
          <a:prstGeom prst="roundRect">
            <a:avLst>
              <a:gd name="adj" fmla="val 8271"/>
            </a:avLst>
          </a:prstGeom>
          <a:solidFill>
            <a:schemeClr val="bg1">
              <a:alpha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de-DE" sz="1200" dirty="0"/>
              <a:t>Quellen: 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Florida Division </a:t>
            </a:r>
            <a:r>
              <a:rPr lang="de-DE" sz="1200" dirty="0" err="1"/>
              <a:t>of</a:t>
            </a:r>
            <a:r>
              <a:rPr lang="de-DE" sz="1200" dirty="0"/>
              <a:t> Emergency Management (Hrsg.) (2018): Enhanced State </a:t>
            </a:r>
            <a:r>
              <a:rPr lang="de-DE" sz="1200" dirty="0" err="1"/>
              <a:t>Hazard</a:t>
            </a:r>
            <a:r>
              <a:rPr lang="de-DE" sz="1200" dirty="0"/>
              <a:t> </a:t>
            </a:r>
            <a:r>
              <a:rPr lang="de-DE" sz="1200" dirty="0" err="1"/>
              <a:t>Mitigation</a:t>
            </a:r>
            <a:r>
              <a:rPr lang="de-DE" sz="1200" dirty="0"/>
              <a:t> Plan – State </a:t>
            </a:r>
            <a:r>
              <a:rPr lang="de-DE" sz="1200" dirty="0" err="1"/>
              <a:t>of</a:t>
            </a:r>
            <a:r>
              <a:rPr lang="de-DE" sz="1200" dirty="0"/>
              <a:t> Florida. Online unter: https://www.cakex.org/sites/default/files/documents/shmp-2018-full_final_approved.6.11.2018.pdf.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Geophysical</a:t>
            </a:r>
            <a:r>
              <a:rPr lang="de-DE" sz="1200" dirty="0"/>
              <a:t> Fluid Dynamics Laboratory (2019): Global </a:t>
            </a:r>
            <a:r>
              <a:rPr lang="de-DE" sz="1200" dirty="0" err="1"/>
              <a:t>Warming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Hurricanes</a:t>
            </a:r>
            <a:r>
              <a:rPr lang="de-DE" sz="1200" dirty="0"/>
              <a:t>. Online unter: https://www.gfdl.noaa.gov/global-warming-and-hurricanes/.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Intergovernmental Panel on Climate Change (2012): Managing the Risks of Extreme Events and Disasters to Advance Climate Change Adaptation. New York. Cambridge University Press. Online </a:t>
            </a:r>
            <a:r>
              <a:rPr lang="en-US" sz="1200" dirty="0" err="1"/>
              <a:t>unter</a:t>
            </a:r>
            <a:r>
              <a:rPr lang="en-US" sz="1200" dirty="0"/>
              <a:t>: https://www.ipcc.ch/site/assets/uploads/2018/03/SREX_Full_Report-1.pdf.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National Ocean Service (2018): </a:t>
            </a:r>
            <a:r>
              <a:rPr lang="de-DE" sz="1200" dirty="0" err="1"/>
              <a:t>What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a </a:t>
            </a:r>
            <a:r>
              <a:rPr lang="de-DE" sz="1200" dirty="0" err="1"/>
              <a:t>hurricane</a:t>
            </a:r>
            <a:r>
              <a:rPr lang="de-DE" sz="1200" dirty="0"/>
              <a:t>?. Online unter: https://oceanservice.noaa.gov/facts/hurricane.html.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Southwest</a:t>
            </a:r>
            <a:r>
              <a:rPr lang="de-DE" sz="1200" dirty="0"/>
              <a:t> Florida </a:t>
            </a:r>
            <a:r>
              <a:rPr lang="de-DE" sz="1200" dirty="0" err="1"/>
              <a:t>Water</a:t>
            </a:r>
            <a:r>
              <a:rPr lang="de-DE" sz="1200" dirty="0"/>
              <a:t> Management </a:t>
            </a:r>
            <a:r>
              <a:rPr lang="de-DE" sz="1200" dirty="0" err="1"/>
              <a:t>District</a:t>
            </a:r>
            <a:r>
              <a:rPr lang="de-DE" sz="1200" dirty="0"/>
              <a:t> (Hrsg.) (2018): </a:t>
            </a:r>
            <a:r>
              <a:rPr lang="de-DE" sz="1200" dirty="0" err="1"/>
              <a:t>Comprehensive</a:t>
            </a:r>
            <a:r>
              <a:rPr lang="de-DE" sz="1200" dirty="0"/>
              <a:t> Emergency Management Plan. Online unter: https://www.swfwmd.state.fl.us/sites/default/files/medias/documents/SWFWMD_CEMP_2018_final.pdf.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Southeast Florida Regional Climate Change Compact (2020): Risk reduction and emergency management. Online </a:t>
            </a:r>
            <a:r>
              <a:rPr lang="en-US" sz="1200" dirty="0" err="1"/>
              <a:t>unter</a:t>
            </a:r>
            <a:r>
              <a:rPr lang="en-US" sz="1200" dirty="0"/>
              <a:t>: https://southeastfloridaclimatecompact.org/recommendation-category/rr/. 08.02.2020.</a:t>
            </a:r>
            <a:endParaRPr lang="de-DE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United States Census Bureau (</a:t>
            </a:r>
            <a:r>
              <a:rPr lang="en-US" sz="1200" dirty="0" err="1"/>
              <a:t>o.J.</a:t>
            </a:r>
            <a:r>
              <a:rPr lang="en-US" sz="1200" dirty="0"/>
              <a:t>): Florida State in United States. Online </a:t>
            </a:r>
            <a:r>
              <a:rPr lang="en-US" sz="1200" dirty="0" err="1"/>
              <a:t>unter</a:t>
            </a:r>
            <a:r>
              <a:rPr lang="en-US" sz="1200" dirty="0"/>
              <a:t>: https://data.census.gov/cedsci/profile?q=Florida&amp;g=0400000US12. 08.02.2020.</a:t>
            </a:r>
          </a:p>
          <a:p>
            <a:r>
              <a:rPr lang="de-DE" sz="1200" dirty="0"/>
              <a:t>Abbildungen:</a:t>
            </a:r>
          </a:p>
          <a:p>
            <a:r>
              <a:rPr lang="de-DE" sz="1200" dirty="0"/>
              <a:t>[1] Die 5 Kategorien der </a:t>
            </a:r>
            <a:r>
              <a:rPr lang="de-DE" sz="1200" i="1" dirty="0" err="1"/>
              <a:t>Saffir</a:t>
            </a:r>
            <a:r>
              <a:rPr lang="de-DE" sz="1200" i="1" dirty="0"/>
              <a:t>-Simpson </a:t>
            </a:r>
            <a:r>
              <a:rPr lang="de-DE" sz="1200" i="1" dirty="0" err="1"/>
              <a:t>Hurricane</a:t>
            </a:r>
            <a:r>
              <a:rPr lang="de-DE" sz="1200" i="1" dirty="0"/>
              <a:t> Wind </a:t>
            </a:r>
            <a:r>
              <a:rPr lang="de-DE" sz="1200" i="1" dirty="0" err="1"/>
              <a:t>Scale</a:t>
            </a:r>
            <a:r>
              <a:rPr lang="de-DE" sz="1200" i="1" dirty="0"/>
              <a:t> </a:t>
            </a:r>
            <a:r>
              <a:rPr lang="de-DE" sz="1200" dirty="0"/>
              <a:t>in km/h. Eigene Darstellung nach </a:t>
            </a:r>
            <a:r>
              <a:rPr lang="de-DE" sz="1200" i="1" dirty="0"/>
              <a:t>National </a:t>
            </a:r>
            <a:r>
              <a:rPr lang="de-DE" sz="1200" i="1" dirty="0" err="1"/>
              <a:t>Hurricane</a:t>
            </a:r>
            <a:r>
              <a:rPr lang="de-DE" sz="1200" i="1" dirty="0"/>
              <a:t> Center </a:t>
            </a:r>
            <a:r>
              <a:rPr lang="de-DE" sz="1200" dirty="0"/>
              <a:t>(https://www.nhc.noaa.gov/aboutsshws.php) und (https://www.shutterstock.com/image-vector/creative-vector-illustration-hurricane-scale-indication-1317494720). 08.02.2020.</a:t>
            </a:r>
          </a:p>
          <a:p>
            <a:r>
              <a:rPr lang="de-DE" sz="1200" dirty="0"/>
              <a:t>[2] Auswirkungen eines Hurrikans. Eigene Darstellung nach Virginia Departement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Health</a:t>
            </a:r>
            <a:r>
              <a:rPr lang="de-DE" sz="1200" dirty="0"/>
              <a:t> (http://www.vdh.virginia.gov/news/toolkits/hurricane-preparedness/). 08.02.2020.</a:t>
            </a:r>
          </a:p>
          <a:p>
            <a:r>
              <a:rPr lang="de-DE" sz="1200" dirty="0"/>
              <a:t>[3] Die Top 10 der von Hurrikans betroffenen Staaten der USA von 1851-1018. Eigene Darstellung (Daten: https://www.aoml.noaa.gov/hrd/hurdat/All_U.S._Hurricanes.html). 08.02.2020.</a:t>
            </a:r>
          </a:p>
          <a:p>
            <a:r>
              <a:rPr lang="de-DE" sz="1200" dirty="0"/>
              <a:t>[4] </a:t>
            </a:r>
            <a:r>
              <a:rPr lang="de-DE" sz="1200" dirty="0" err="1"/>
              <a:t>Hurricane</a:t>
            </a:r>
            <a:r>
              <a:rPr lang="de-DE" sz="1200" dirty="0"/>
              <a:t> Michael Devastation In Florida. (https://www.youtube.com/watch?v=w_J4058Sofc&amp;list=UL0LXTF8CYJmc&amp;index=505) 08.02.2020.</a:t>
            </a:r>
          </a:p>
          <a:p>
            <a:r>
              <a:rPr lang="de-DE" sz="1200" dirty="0"/>
              <a:t>[5] Wiederaufbaukosten von gefährdeten Einfamilienhäusern bei einem Hurrikan der Stufen 1-5 in USD. Eigene Darstellung (Daten: https://www.iii.org/article/fact-file-florida-hurricane-insurance). 08.02.2020.</a:t>
            </a:r>
          </a:p>
          <a:p>
            <a:r>
              <a:rPr lang="de-DE" sz="1200" dirty="0"/>
              <a:t>[6] Bevölkerungsdichte in Florida 2018. (http://livepopulationof.com/population-florida/) 08.02.2020.</a:t>
            </a:r>
          </a:p>
          <a:p>
            <a:r>
              <a:rPr lang="de-DE" sz="1200" dirty="0"/>
              <a:t>[7] Hurrikan-Treffer in den Bezirken Floridas seit 1851. </a:t>
            </a:r>
            <a:r>
              <a:rPr lang="en-US" sz="1200" dirty="0"/>
              <a:t>NOAA Office for Coastal Management (https://coast.noaa.gov/hurricanes/).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[8] Miami. (https://www.overseainsurance.com/miami-international-boat-show/)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[9] </a:t>
            </a:r>
            <a:r>
              <a:rPr lang="en-US" sz="1200" dirty="0" err="1"/>
              <a:t>Hurrikan</a:t>
            </a:r>
            <a:r>
              <a:rPr lang="en-US" sz="1200" dirty="0"/>
              <a:t> </a:t>
            </a:r>
            <a:r>
              <a:rPr lang="en-US" sz="1200" dirty="0" err="1"/>
              <a:t>Schäden</a:t>
            </a:r>
            <a:r>
              <a:rPr lang="en-US" sz="1200" dirty="0"/>
              <a:t> in den Everglades(https://earthobservatory.nasa.gov/images/92033/nasa-mapping-hurricane-damage-to-everglades)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[10] </a:t>
            </a:r>
            <a:r>
              <a:rPr lang="en-US" sz="1200" dirty="0" err="1"/>
              <a:t>Haus</a:t>
            </a:r>
            <a:r>
              <a:rPr lang="en-US" sz="1200" dirty="0"/>
              <a:t> </a:t>
            </a:r>
            <a:r>
              <a:rPr lang="en-US" sz="1200" dirty="0" err="1"/>
              <a:t>mit</a:t>
            </a:r>
            <a:r>
              <a:rPr lang="en-US" sz="1200" dirty="0"/>
              <a:t> </a:t>
            </a:r>
            <a:r>
              <a:rPr lang="en-US" sz="1200" dirty="0" err="1"/>
              <a:t>Hurrikan-Schutz</a:t>
            </a:r>
            <a:r>
              <a:rPr lang="en-US" sz="1200" dirty="0"/>
              <a:t>. (https://hurricanesos.com/)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[11] Florida Adaptation Planning Guidebook. (https://www.adaptationclearinghouse.org/resources/florida-adaptation-planning-guidebook.html)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[12] Restore natural coastal buffers. (https://climateactiontool.org/content/restore-natural-coastal-buffers-beach-and-dune-nourishment-and-restoration)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[13] Florida Building Code. (https://fbpe.org/continuing-education/florida-approved-advanced-building-code-course-providers/)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[14] </a:t>
            </a:r>
            <a:r>
              <a:rPr lang="en-US" sz="1200" dirty="0" err="1"/>
              <a:t>Entwässerungssystem</a:t>
            </a:r>
            <a:r>
              <a:rPr lang="en-US" sz="1200" dirty="0"/>
              <a:t> </a:t>
            </a:r>
            <a:r>
              <a:rPr lang="en-US" sz="1200" dirty="0" err="1"/>
              <a:t>für</a:t>
            </a:r>
            <a:r>
              <a:rPr lang="en-US" sz="1200" dirty="0"/>
              <a:t> </a:t>
            </a:r>
            <a:r>
              <a:rPr lang="en-US" sz="1200" dirty="0" err="1"/>
              <a:t>Überflutungen</a:t>
            </a:r>
            <a:r>
              <a:rPr lang="en-US" sz="1200" dirty="0"/>
              <a:t>. (https://www.chinadialogue.net/article/show/single/en/9575-Bracing-for-the-flood-in-Hong-Kong) </a:t>
            </a:r>
            <a:r>
              <a:rPr lang="de-DE" sz="1200" dirty="0"/>
              <a:t>08.02.2020.</a:t>
            </a:r>
            <a:endParaRPr lang="en-US" sz="1200" dirty="0"/>
          </a:p>
          <a:p>
            <a:r>
              <a:rPr lang="en-US" sz="1200" dirty="0"/>
              <a:t>[15] Hurricane Storm Surge. (https://oceantoday.noaa.gov/hurricanestormsurge/) </a:t>
            </a:r>
            <a:r>
              <a:rPr lang="de-DE" sz="1200" dirty="0"/>
              <a:t>08.02.2020.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33152286" y="467828"/>
            <a:ext cx="7644749" cy="7979025"/>
            <a:chOff x="27345124" y="12632380"/>
            <a:chExt cx="7644749" cy="7979025"/>
          </a:xfrm>
          <a:solidFill>
            <a:schemeClr val="bg1">
              <a:alpha val="67000"/>
            </a:schemeClr>
          </a:solidFill>
        </p:grpSpPr>
        <p:grpSp>
          <p:nvGrpSpPr>
            <p:cNvPr id="5" name="Gruppieren 4"/>
            <p:cNvGrpSpPr/>
            <p:nvPr/>
          </p:nvGrpSpPr>
          <p:grpSpPr>
            <a:xfrm>
              <a:off x="27345124" y="12632380"/>
              <a:ext cx="7644749" cy="7979025"/>
              <a:chOff x="27312278" y="12705839"/>
              <a:chExt cx="7644749" cy="7979025"/>
            </a:xfrm>
            <a:grpFill/>
          </p:grpSpPr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27406C"/>
                  </a:clrFrom>
                  <a:clrTo>
                    <a:srgbClr val="27406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312278" y="12705839"/>
                <a:ext cx="7644749" cy="7979025"/>
              </a:xfrm>
              <a:prstGeom prst="roundRect">
                <a:avLst/>
              </a:prstGeom>
              <a:grpFill/>
              <a:ln w="9525" cap="sq">
                <a:solidFill>
                  <a:schemeClr val="accent1">
                    <a:lumMod val="50000"/>
                  </a:schemeClr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26" name="Gruppieren 25"/>
              <p:cNvGrpSpPr/>
              <p:nvPr/>
            </p:nvGrpSpPr>
            <p:grpSpPr>
              <a:xfrm>
                <a:off x="29133052" y="13006681"/>
                <a:ext cx="2001600" cy="2001715"/>
                <a:chOff x="10693925" y="11371075"/>
                <a:chExt cx="1714499" cy="1714499"/>
              </a:xfrm>
              <a:grpFill/>
            </p:grpSpPr>
            <p:pic>
              <p:nvPicPr>
                <p:cNvPr id="27" name="Grafik 26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9" t="8505" r="83034" b="63544"/>
                <a:stretch/>
              </p:blipFill>
              <p:spPr>
                <a:xfrm>
                  <a:off x="10693925" y="11371075"/>
                  <a:ext cx="1714499" cy="1714499"/>
                </a:xfrm>
                <a:prstGeom prst="flowChartConnector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  <p:pic>
              <p:nvPicPr>
                <p:cNvPr id="28" name="Grafik 2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087666" y="12728236"/>
                  <a:ext cx="127939" cy="102503"/>
                </a:xfrm>
                <a:prstGeom prst="heart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</p:grpSp>
          <p:grpSp>
            <p:nvGrpSpPr>
              <p:cNvPr id="29" name="Gruppieren 28"/>
              <p:cNvGrpSpPr/>
              <p:nvPr/>
            </p:nvGrpSpPr>
            <p:grpSpPr>
              <a:xfrm>
                <a:off x="27678697" y="15723351"/>
                <a:ext cx="2040716" cy="1944000"/>
                <a:chOff x="4381501" y="18249900"/>
                <a:chExt cx="2040716" cy="1944000"/>
              </a:xfrm>
              <a:grpFill/>
            </p:grpSpPr>
            <p:pic>
              <p:nvPicPr>
                <p:cNvPr id="30" name="Grafik 2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85" t="64146" r="74546" b="3458"/>
                <a:stretch/>
              </p:blipFill>
              <p:spPr>
                <a:xfrm>
                  <a:off x="4381501" y="18249900"/>
                  <a:ext cx="2040716" cy="1944000"/>
                </a:xfrm>
                <a:prstGeom prst="flowChartConnector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  <p:pic>
              <p:nvPicPr>
                <p:cNvPr id="31" name="Grafik 3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96111" y="18291735"/>
                  <a:ext cx="391497" cy="339297"/>
                </a:xfrm>
                <a:prstGeom prst="ellipse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</p:grpSp>
          <p:grpSp>
            <p:nvGrpSpPr>
              <p:cNvPr id="32" name="Gruppieren 31"/>
              <p:cNvGrpSpPr/>
              <p:nvPr/>
            </p:nvGrpSpPr>
            <p:grpSpPr>
              <a:xfrm>
                <a:off x="29122708" y="18362451"/>
                <a:ext cx="2024746" cy="1980000"/>
                <a:chOff x="17822225" y="17297400"/>
                <a:chExt cx="2024746" cy="1980000"/>
              </a:xfrm>
              <a:grpFill/>
            </p:grpSpPr>
            <p:pic>
              <p:nvPicPr>
                <p:cNvPr id="33" name="Grafik 32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729" t="64099" r="56761" b="8746"/>
                <a:stretch/>
              </p:blipFill>
              <p:spPr>
                <a:xfrm>
                  <a:off x="17822225" y="17297400"/>
                  <a:ext cx="2024746" cy="1980000"/>
                </a:xfrm>
                <a:prstGeom prst="flowChartConnector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  <p:pic>
              <p:nvPicPr>
                <p:cNvPr id="34" name="Grafik 3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06871" y="17515340"/>
                  <a:ext cx="312059" cy="270451"/>
                </a:xfrm>
                <a:prstGeom prst="ellipse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</p:grpSp>
          <p:grpSp>
            <p:nvGrpSpPr>
              <p:cNvPr id="35" name="Gruppieren 34"/>
              <p:cNvGrpSpPr/>
              <p:nvPr/>
            </p:nvGrpSpPr>
            <p:grpSpPr>
              <a:xfrm>
                <a:off x="32133430" y="18399207"/>
                <a:ext cx="2044987" cy="1944000"/>
                <a:chOff x="19604352" y="8534399"/>
                <a:chExt cx="2044987" cy="1944000"/>
              </a:xfrm>
              <a:grpFill/>
            </p:grpSpPr>
            <p:pic>
              <p:nvPicPr>
                <p:cNvPr id="36" name="Grafik 35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" t="39402" r="86077" b="36708"/>
                <a:stretch/>
              </p:blipFill>
              <p:spPr>
                <a:xfrm>
                  <a:off x="19604352" y="8534399"/>
                  <a:ext cx="2044987" cy="1944000"/>
                </a:xfrm>
                <a:prstGeom prst="flowChartConnector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  <p:pic>
              <p:nvPicPr>
                <p:cNvPr id="37" name="Grafik 3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96742" y="9249750"/>
                  <a:ext cx="345938" cy="299813"/>
                </a:xfrm>
                <a:prstGeom prst="ellipse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</p:grpSp>
          <p:grpSp>
            <p:nvGrpSpPr>
              <p:cNvPr id="38" name="Gruppieren 37"/>
              <p:cNvGrpSpPr/>
              <p:nvPr/>
            </p:nvGrpSpPr>
            <p:grpSpPr>
              <a:xfrm>
                <a:off x="32133430" y="13119961"/>
                <a:ext cx="2048496" cy="1958400"/>
                <a:chOff x="2876549" y="10475119"/>
                <a:chExt cx="2048496" cy="1958400"/>
              </a:xfrm>
              <a:grpFill/>
            </p:grpSpPr>
            <p:pic>
              <p:nvPicPr>
                <p:cNvPr id="39" name="Grafik 38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81" t="3539" r="67285" b="72431"/>
                <a:stretch/>
              </p:blipFill>
              <p:spPr>
                <a:xfrm>
                  <a:off x="2876549" y="10475119"/>
                  <a:ext cx="2048496" cy="1958400"/>
                </a:xfrm>
                <a:prstGeom prst="flowChartConnector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  <p:pic>
              <p:nvPicPr>
                <p:cNvPr id="40" name="Grafik 3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15280" y="11957164"/>
                  <a:ext cx="586104" cy="476355"/>
                </a:xfrm>
                <a:prstGeom prst="ellipse">
                  <a:avLst/>
                </a:prstGeom>
                <a:grp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</p:pic>
          </p:grpSp>
        </p:grpSp>
        <p:sp>
          <p:nvSpPr>
            <p:cNvPr id="41" name="Minus 40"/>
            <p:cNvSpPr/>
            <p:nvPr/>
          </p:nvSpPr>
          <p:spPr>
            <a:xfrm rot="14117898">
              <a:off x="30441867" y="14930515"/>
              <a:ext cx="768120" cy="416849"/>
            </a:xfrm>
            <a:prstGeom prst="mathMinus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Minus 41"/>
            <p:cNvSpPr/>
            <p:nvPr/>
          </p:nvSpPr>
          <p:spPr>
            <a:xfrm rot="10800000">
              <a:off x="29696801" y="16413467"/>
              <a:ext cx="768120" cy="416849"/>
            </a:xfrm>
            <a:prstGeom prst="mathMinus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Minus 42"/>
            <p:cNvSpPr/>
            <p:nvPr/>
          </p:nvSpPr>
          <p:spPr>
            <a:xfrm rot="7229417">
              <a:off x="30408967" y="17873776"/>
              <a:ext cx="768120" cy="416849"/>
            </a:xfrm>
            <a:prstGeom prst="mathMinus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Minus 43"/>
            <p:cNvSpPr/>
            <p:nvPr/>
          </p:nvSpPr>
          <p:spPr>
            <a:xfrm rot="3434512">
              <a:off x="32112415" y="17936209"/>
              <a:ext cx="768120" cy="416849"/>
            </a:xfrm>
            <a:prstGeom prst="mathMinus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Minus 44"/>
            <p:cNvSpPr/>
            <p:nvPr/>
          </p:nvSpPr>
          <p:spPr>
            <a:xfrm rot="6986234">
              <a:off x="32312794" y="15046612"/>
              <a:ext cx="768120" cy="416849"/>
            </a:xfrm>
            <a:prstGeom prst="mathMinus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7" name="Textfeld 46"/>
          <p:cNvSpPr txBox="1"/>
          <p:nvPr/>
        </p:nvSpPr>
        <p:spPr>
          <a:xfrm>
            <a:off x="30418380" y="8836840"/>
            <a:ext cx="12026087" cy="7492627"/>
          </a:xfrm>
          <a:prstGeom prst="roundRect">
            <a:avLst>
              <a:gd name="adj" fmla="val 6497"/>
            </a:avLst>
          </a:prstGeom>
          <a:solidFill>
            <a:schemeClr val="bg1">
              <a:alpha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600" b="1">
                <a:ln w="0"/>
              </a:defRPr>
            </a:lvl1pPr>
          </a:lstStyle>
          <a:p>
            <a:endParaRPr lang="de-DE" sz="500" dirty="0"/>
          </a:p>
          <a:p>
            <a:r>
              <a:rPr lang="de-DE" dirty="0"/>
              <a:t>Wie verändert sich die Bedrohung von Hurrikans </a:t>
            </a:r>
          </a:p>
          <a:p>
            <a:r>
              <a:rPr lang="de-DE" dirty="0"/>
              <a:t>in Florida durch den globalen Klimawandel?</a:t>
            </a:r>
          </a:p>
          <a:p>
            <a:pPr algn="just"/>
            <a:endParaRPr lang="de-DE" sz="2400" b="0" dirty="0"/>
          </a:p>
          <a:p>
            <a:pPr algn="just"/>
            <a:r>
              <a:rPr lang="de-DE" sz="2800" b="0" dirty="0"/>
              <a:t>Der globale Klimawandel wird auch Auswirkungen auf tropische Wirbelstürme haben. Es wird davon ausgegangen, dass Hurrikans aufgrund der wärmeren Meeresoberflächentemperaturen an </a:t>
            </a:r>
            <a:r>
              <a:rPr lang="de-DE" sz="2800" dirty="0"/>
              <a:t>Intensität</a:t>
            </a:r>
            <a:r>
              <a:rPr lang="de-DE" sz="2800" b="0" dirty="0"/>
              <a:t> gewinnen werden. Dadurch würden mehr Hurrikans der </a:t>
            </a:r>
            <a:r>
              <a:rPr lang="de-DE" sz="2800" dirty="0"/>
              <a:t>Kategorien 4 und 5 </a:t>
            </a:r>
            <a:r>
              <a:rPr lang="de-DE" sz="2800" b="0" dirty="0"/>
              <a:t>entstehen. </a:t>
            </a:r>
          </a:p>
          <a:p>
            <a:pPr algn="just"/>
            <a:endParaRPr lang="de-DE" sz="1600" b="0" dirty="0"/>
          </a:p>
          <a:p>
            <a:pPr algn="just"/>
            <a:r>
              <a:rPr lang="de-DE" sz="2800" dirty="0"/>
              <a:t>Stärkere Regenfälle </a:t>
            </a:r>
            <a:r>
              <a:rPr lang="de-DE" sz="2800" b="0" dirty="0"/>
              <a:t>sind ebenfalls aufgrund der höheren atmosphärischen Luftfeuchtigkeit zu erwarten, welche wiederum </a:t>
            </a:r>
            <a:r>
              <a:rPr lang="de-DE" sz="2800" dirty="0"/>
              <a:t>höhere Inlandsflutungen </a:t>
            </a:r>
            <a:r>
              <a:rPr lang="de-DE" sz="2800" b="0" dirty="0"/>
              <a:t>auslösen. </a:t>
            </a:r>
          </a:p>
          <a:p>
            <a:pPr algn="just"/>
            <a:endParaRPr lang="de-DE" sz="1600" b="0" dirty="0"/>
          </a:p>
          <a:p>
            <a:pPr algn="just"/>
            <a:r>
              <a:rPr lang="de-DE" sz="2800" b="0" dirty="0"/>
              <a:t>Eine weitere Folge des Klimawandels, welche sich auf die Bilanz der Hurrikans auswirken wird, ist der </a:t>
            </a:r>
            <a:r>
              <a:rPr lang="de-DE" sz="2800" dirty="0"/>
              <a:t>globale Meeresspiegelanstieg</a:t>
            </a:r>
            <a:r>
              <a:rPr lang="de-DE" sz="2800" b="0" dirty="0"/>
              <a:t>. Dieser stellt bereits eine aktive Bedrohung für die Küstenbereiche Floridas dar, und wird im Zuge eines Hurrikans zu einer </a:t>
            </a:r>
            <a:r>
              <a:rPr lang="de-DE" sz="2800" dirty="0"/>
              <a:t>höheren Sturmflut </a:t>
            </a:r>
            <a:r>
              <a:rPr lang="de-DE" sz="2800" b="0" dirty="0"/>
              <a:t>führen. </a:t>
            </a:r>
          </a:p>
          <a:p>
            <a:pPr algn="just"/>
            <a:endParaRPr lang="de-DE" sz="2800" b="0" dirty="0"/>
          </a:p>
        </p:txBody>
      </p:sp>
      <p:sp>
        <p:nvSpPr>
          <p:cNvPr id="48" name="Textfeld 47"/>
          <p:cNvSpPr txBox="1"/>
          <p:nvPr/>
        </p:nvSpPr>
        <p:spPr>
          <a:xfrm>
            <a:off x="30418379" y="16542644"/>
            <a:ext cx="12026088" cy="7263793"/>
          </a:xfrm>
          <a:prstGeom prst="roundRect">
            <a:avLst>
              <a:gd name="adj" fmla="val 7226"/>
            </a:avLst>
          </a:prstGeom>
          <a:solidFill>
            <a:schemeClr val="bg1">
              <a:alpha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600" b="1">
                <a:ln w="0"/>
              </a:defRPr>
            </a:lvl1pPr>
          </a:lstStyle>
          <a:p>
            <a:endParaRPr lang="de-DE" sz="500" dirty="0"/>
          </a:p>
          <a:p>
            <a:r>
              <a:rPr lang="de-DE" dirty="0"/>
              <a:t>Lösungsansätze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153" name="Diagramm 152"/>
          <p:cNvGraphicFramePr/>
          <p:nvPr>
            <p:extLst>
              <p:ext uri="{D42A27DB-BD31-4B8C-83A1-F6EECF244321}">
                <p14:modId xmlns:p14="http://schemas.microsoft.com/office/powerpoint/2010/main" val="698978161"/>
              </p:ext>
            </p:extLst>
          </p:nvPr>
        </p:nvGraphicFramePr>
        <p:xfrm>
          <a:off x="31369630" y="17694776"/>
          <a:ext cx="10070968" cy="558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pSp>
        <p:nvGrpSpPr>
          <p:cNvPr id="117" name="Gruppieren 116"/>
          <p:cNvGrpSpPr/>
          <p:nvPr/>
        </p:nvGrpSpPr>
        <p:grpSpPr>
          <a:xfrm>
            <a:off x="20262690" y="8836840"/>
            <a:ext cx="9852203" cy="10429092"/>
            <a:chOff x="20262691" y="8639633"/>
            <a:chExt cx="9852203" cy="10429092"/>
          </a:xfrm>
        </p:grpSpPr>
        <p:sp>
          <p:nvSpPr>
            <p:cNvPr id="116" name="Textfeld 115"/>
            <p:cNvSpPr txBox="1"/>
            <p:nvPr/>
          </p:nvSpPr>
          <p:spPr>
            <a:xfrm>
              <a:off x="20262691" y="8639633"/>
              <a:ext cx="9807815" cy="10260000"/>
            </a:xfrm>
            <a:prstGeom prst="roundRect">
              <a:avLst>
                <a:gd name="adj" fmla="val 7344"/>
              </a:avLst>
            </a:prstGeom>
            <a:solidFill>
              <a:schemeClr val="bg1">
                <a:alpha val="64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3600" b="1">
                  <a:ln w="0"/>
                </a:defRPr>
              </a:lvl1pPr>
            </a:lstStyle>
            <a:p>
              <a:r>
                <a:rPr lang="de-DE" dirty="0"/>
                <a:t>Bevölkerungsdichte Floridas</a:t>
              </a:r>
            </a:p>
          </p:txBody>
        </p:sp>
        <p:grpSp>
          <p:nvGrpSpPr>
            <p:cNvPr id="83" name="Gruppieren 82"/>
            <p:cNvGrpSpPr>
              <a:grpSpLocks noChangeAspect="1"/>
            </p:cNvGrpSpPr>
            <p:nvPr/>
          </p:nvGrpSpPr>
          <p:grpSpPr>
            <a:xfrm>
              <a:off x="20808473" y="9957579"/>
              <a:ext cx="9306421" cy="9111146"/>
              <a:chOff x="20747228" y="8240482"/>
              <a:chExt cx="9306421" cy="9111146"/>
            </a:xfrm>
          </p:grpSpPr>
          <p:grpSp>
            <p:nvGrpSpPr>
              <p:cNvPr id="54" name="Gruppieren 53"/>
              <p:cNvGrpSpPr/>
              <p:nvPr/>
            </p:nvGrpSpPr>
            <p:grpSpPr>
              <a:xfrm>
                <a:off x="20747228" y="8240482"/>
                <a:ext cx="9306421" cy="8570062"/>
                <a:chOff x="22877189" y="10174038"/>
                <a:chExt cx="6434519" cy="6201702"/>
              </a:xfrm>
            </p:grpSpPr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97" t="8174" r="6718" b="10493"/>
                <a:stretch/>
              </p:blipFill>
              <p:spPr>
                <a:xfrm>
                  <a:off x="22877189" y="10174038"/>
                  <a:ext cx="6434519" cy="6201702"/>
                </a:xfrm>
                <a:prstGeom prst="rect">
                  <a:avLst/>
                </a:prstGeom>
              </p:spPr>
            </p:pic>
            <p:pic>
              <p:nvPicPr>
                <p:cNvPr id="53" name="Grafik 52"/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l="3288" t="3668" r="2102" b="2268"/>
                <a:stretch/>
              </p:blipFill>
              <p:spPr>
                <a:xfrm>
                  <a:off x="23669367" y="12235337"/>
                  <a:ext cx="2209144" cy="2880275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5191" b="91833" l="68365" r="8597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64" t="84361" r="11824" b="7337"/>
              <a:stretch/>
            </p:blipFill>
            <p:spPr>
              <a:xfrm>
                <a:off x="26415795" y="16050881"/>
                <a:ext cx="3448951" cy="1300747"/>
              </a:xfrm>
              <a:prstGeom prst="rect">
                <a:avLst/>
              </a:prstGeom>
            </p:spPr>
          </p:pic>
        </p:grpSp>
      </p:grpSp>
      <p:pic>
        <p:nvPicPr>
          <p:cNvPr id="56" name="Grafik 55" descr="Prüfliste">
            <a:extLst>
              <a:ext uri="{FF2B5EF4-FFF2-40B4-BE49-F238E27FC236}">
                <a16:creationId xmlns:a16="http://schemas.microsoft.com/office/drawing/2014/main" id="{F0869244-40A9-4A6E-9123-42DF664B832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535043" y="16747814"/>
            <a:ext cx="1080000" cy="1080000"/>
          </a:xfrm>
          <a:prstGeom prst="rect">
            <a:avLst/>
          </a:prstGeom>
        </p:spPr>
      </p:pic>
      <p:pic>
        <p:nvPicPr>
          <p:cNvPr id="57" name="Grafik 56" descr="Sanduhr">
            <a:extLst>
              <a:ext uri="{FF2B5EF4-FFF2-40B4-BE49-F238E27FC236}">
                <a16:creationId xmlns:a16="http://schemas.microsoft.com/office/drawing/2014/main" id="{95F47BFE-CDD7-4E80-BC95-5B30A1479A7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598557" y="9228116"/>
            <a:ext cx="1080000" cy="1080000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24577662" y="23943212"/>
            <a:ext cx="5319382" cy="5740944"/>
            <a:chOff x="8655644" y="16985630"/>
            <a:chExt cx="3650218" cy="4528984"/>
          </a:xfrm>
        </p:grpSpPr>
        <p:sp>
          <p:nvSpPr>
            <p:cNvPr id="74" name="Textfeld 73"/>
            <p:cNvSpPr txBox="1"/>
            <p:nvPr/>
          </p:nvSpPr>
          <p:spPr>
            <a:xfrm>
              <a:off x="8753461" y="19402233"/>
              <a:ext cx="3430528" cy="211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Hurrikans können gravier-</a:t>
              </a:r>
            </a:p>
            <a:p>
              <a:r>
                <a:rPr lang="de-DE" sz="2800" dirty="0"/>
                <a:t>enden Schaden in den </a:t>
              </a:r>
            </a:p>
            <a:p>
              <a:r>
                <a:rPr lang="de-DE" sz="2800" dirty="0"/>
                <a:t>Everglades anrichten. </a:t>
              </a:r>
            </a:p>
            <a:p>
              <a:r>
                <a:rPr lang="de-DE" sz="2800" dirty="0"/>
                <a:t>Dadurch geht u.a. auch </a:t>
              </a:r>
            </a:p>
            <a:p>
              <a:r>
                <a:rPr lang="de-DE" sz="2800" dirty="0"/>
                <a:t>wichtiger Retentionsraum verloren.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D8C6F6BF-FE36-45F5-A05C-7491A84D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49341" y="19391832"/>
              <a:ext cx="1056521" cy="1620000"/>
            </a:xfrm>
            <a:prstGeom prst="rect">
              <a:avLst/>
            </a:prstGeom>
          </p:spPr>
        </p:pic>
        <p:grpSp>
          <p:nvGrpSpPr>
            <p:cNvPr id="73" name="Gruppieren 72"/>
            <p:cNvGrpSpPr/>
            <p:nvPr/>
          </p:nvGrpSpPr>
          <p:grpSpPr>
            <a:xfrm>
              <a:off x="8767570" y="17119508"/>
              <a:ext cx="3338894" cy="2286304"/>
              <a:chOff x="13585371" y="7593794"/>
              <a:chExt cx="24486878" cy="16869620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59"/>
              <a:stretch/>
            </p:blipFill>
            <p:spPr>
              <a:xfrm>
                <a:off x="13585371" y="7593806"/>
                <a:ext cx="24486878" cy="16869608"/>
              </a:xfrm>
              <a:prstGeom prst="rect">
                <a:avLst/>
              </a:prstGeom>
            </p:spPr>
          </p:pic>
          <p:pic>
            <p:nvPicPr>
              <p:cNvPr id="65" name="Grafik 64"/>
              <p:cNvPicPr>
                <a:picLocks noChangeAspect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93"/>
              <a:stretch/>
            </p:blipFill>
            <p:spPr>
              <a:xfrm>
                <a:off x="25435647" y="7593794"/>
                <a:ext cx="12636592" cy="16843211"/>
              </a:xfrm>
              <a:prstGeom prst="rect">
                <a:avLst/>
              </a:prstGeom>
            </p:spPr>
          </p:pic>
        </p:grpSp>
        <p:sp>
          <p:nvSpPr>
            <p:cNvPr id="75" name="Gefaltete Ecke 74"/>
            <p:cNvSpPr/>
            <p:nvPr/>
          </p:nvSpPr>
          <p:spPr>
            <a:xfrm>
              <a:off x="8655644" y="16985630"/>
              <a:ext cx="3552401" cy="4507694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/>
          <p:cNvGrpSpPr/>
          <p:nvPr/>
        </p:nvGrpSpPr>
        <p:grpSpPr>
          <a:xfrm>
            <a:off x="14790463" y="23922627"/>
            <a:ext cx="3961416" cy="2784021"/>
            <a:chOff x="9578400" y="14629137"/>
            <a:chExt cx="3961416" cy="2784021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9594137" y="14629137"/>
              <a:ext cx="1052066" cy="2784021"/>
              <a:chOff x="14513635" y="16929078"/>
              <a:chExt cx="922674" cy="2522417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4499" b="92025" l="5251" r="60859"/>
                        </a14:imgEffect>
                      </a14:imgLayer>
                    </a14:imgProps>
                  </a:ext>
                </a:extLst>
              </a:blip>
              <a:srcRect l="21187" r="35599"/>
              <a:stretch/>
            </p:blipFill>
            <p:spPr>
              <a:xfrm>
                <a:off x="14927932" y="16957957"/>
                <a:ext cx="508377" cy="2493538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2863" b="89980" l="53938" r="94033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54751"/>
              <a:stretch/>
            </p:blipFill>
            <p:spPr>
              <a:xfrm rot="10800000">
                <a:off x="14513635" y="16929078"/>
                <a:ext cx="587819" cy="2312218"/>
              </a:xfrm>
              <a:prstGeom prst="rect">
                <a:avLst/>
              </a:prstGeom>
            </p:spPr>
          </p:pic>
        </p:grpSp>
        <p:sp>
          <p:nvSpPr>
            <p:cNvPr id="79" name="Textfeld 78"/>
            <p:cNvSpPr txBox="1"/>
            <p:nvPr/>
          </p:nvSpPr>
          <p:spPr>
            <a:xfrm>
              <a:off x="10482048" y="14629138"/>
              <a:ext cx="3057768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400" b="1" dirty="0">
                  <a:solidFill>
                    <a:schemeClr val="accent2">
                      <a:lumMod val="75000"/>
                    </a:schemeClr>
                  </a:solidFill>
                </a:rPr>
                <a:t>30,5 m</a:t>
              </a:r>
            </a:p>
            <a:p>
              <a:r>
                <a:rPr lang="de-DE" sz="2800" dirty="0"/>
                <a:t>liegt Florida im Durchschnitt grade </a:t>
              </a:r>
            </a:p>
            <a:p>
              <a:r>
                <a:rPr lang="de-DE" sz="2800" dirty="0"/>
                <a:t>mal über dem Meeresspiegel</a:t>
              </a:r>
            </a:p>
          </p:txBody>
        </p:sp>
        <p:sp>
          <p:nvSpPr>
            <p:cNvPr id="84" name="Gefaltete Ecke 83"/>
            <p:cNvSpPr/>
            <p:nvPr/>
          </p:nvSpPr>
          <p:spPr>
            <a:xfrm>
              <a:off x="9578400" y="14661012"/>
              <a:ext cx="3850305" cy="2615004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2" name="Grafik 91"/>
          <p:cNvPicPr>
            <a:picLocks noChangeAspect="1"/>
          </p:cNvPicPr>
          <p:nvPr/>
        </p:nvPicPr>
        <p:blipFill>
          <a:blip r:embed="rId3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10000" b="90000" l="10000" r="90000">
                        <a14:foregroundMark x1="27014" y1="74408" x2="27014" y2="74408"/>
                      </a14:backgroundRemoval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834" y="9124932"/>
            <a:ext cx="1286367" cy="1286367"/>
          </a:xfrm>
          <a:prstGeom prst="rect">
            <a:avLst/>
          </a:prstGeom>
          <a:noFill/>
        </p:spPr>
      </p:pic>
      <p:grpSp>
        <p:nvGrpSpPr>
          <p:cNvPr id="94" name="Gruppieren 93"/>
          <p:cNvGrpSpPr/>
          <p:nvPr/>
        </p:nvGrpSpPr>
        <p:grpSpPr>
          <a:xfrm>
            <a:off x="25479756" y="20799187"/>
            <a:ext cx="4274741" cy="2408969"/>
            <a:chOff x="15720139" y="16476259"/>
            <a:chExt cx="4274741" cy="2408969"/>
          </a:xfrm>
        </p:grpSpPr>
        <p:sp>
          <p:nvSpPr>
            <p:cNvPr id="90" name="Textfeld 89"/>
            <p:cNvSpPr txBox="1"/>
            <p:nvPr/>
          </p:nvSpPr>
          <p:spPr>
            <a:xfrm>
              <a:off x="15818036" y="16568931"/>
              <a:ext cx="417684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400" b="1" dirty="0">
                  <a:solidFill>
                    <a:schemeClr val="accent2">
                      <a:lumMod val="75000"/>
                    </a:schemeClr>
                  </a:solidFill>
                </a:rPr>
                <a:t>75%</a:t>
              </a:r>
            </a:p>
            <a:p>
              <a:r>
                <a:rPr lang="de-DE" sz="2800" dirty="0"/>
                <a:t>der Bevölkerung lebt in den besonders exponierten Küstenbezirken</a:t>
              </a:r>
            </a:p>
          </p:txBody>
        </p:sp>
        <p:pic>
          <p:nvPicPr>
            <p:cNvPr id="91" name="Grafik 90"/>
            <p:cNvPicPr>
              <a:picLocks noChangeAspect="1"/>
            </p:cNvPicPr>
            <p:nvPr/>
          </p:nvPicPr>
          <p:blipFill rotWithShape="1">
            <a:blip r:embed="rId3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6" t="6637" r="9660" b="31005"/>
            <a:stretch/>
          </p:blipFill>
          <p:spPr>
            <a:xfrm>
              <a:off x="17261676" y="16556765"/>
              <a:ext cx="1119130" cy="973157"/>
            </a:xfrm>
            <a:prstGeom prst="rect">
              <a:avLst/>
            </a:prstGeom>
          </p:spPr>
        </p:pic>
        <p:sp>
          <p:nvSpPr>
            <p:cNvPr id="93" name="Gefaltete Ecke 92"/>
            <p:cNvSpPr/>
            <p:nvPr/>
          </p:nvSpPr>
          <p:spPr>
            <a:xfrm>
              <a:off x="15720139" y="16476259"/>
              <a:ext cx="4229364" cy="2408969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7" name="Gerader Verbinder 96"/>
          <p:cNvCxnSpPr/>
          <p:nvPr/>
        </p:nvCxnSpPr>
        <p:spPr>
          <a:xfrm flipV="1">
            <a:off x="10536721" y="26443176"/>
            <a:ext cx="1511154" cy="1301949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cxnSpLocks/>
          </p:cNvCxnSpPr>
          <p:nvPr/>
        </p:nvCxnSpPr>
        <p:spPr>
          <a:xfrm flipV="1">
            <a:off x="27306793" y="18404860"/>
            <a:ext cx="2170052" cy="2167692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cxnSpLocks/>
          </p:cNvCxnSpPr>
          <p:nvPr/>
        </p:nvCxnSpPr>
        <p:spPr>
          <a:xfrm flipH="1" flipV="1">
            <a:off x="26773632" y="15360223"/>
            <a:ext cx="533161" cy="5241747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/>
          <p:cNvSpPr txBox="1"/>
          <p:nvPr/>
        </p:nvSpPr>
        <p:spPr>
          <a:xfrm>
            <a:off x="11004318" y="24138619"/>
            <a:ext cx="37804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Erhöhtes Risiko wegen extremer Exponiertheit, sowie der Metropole </a:t>
            </a:r>
            <a:r>
              <a:rPr lang="de-DE" sz="2800" b="1" dirty="0"/>
              <a:t>Miami</a:t>
            </a:r>
            <a:r>
              <a:rPr lang="de-DE" sz="2800" dirty="0"/>
              <a:t>, den Florida </a:t>
            </a:r>
            <a:r>
              <a:rPr lang="de-DE" sz="2800" b="1" dirty="0"/>
              <a:t>Keys</a:t>
            </a:r>
            <a:r>
              <a:rPr lang="de-DE" sz="2800" dirty="0"/>
              <a:t> und den </a:t>
            </a:r>
            <a:r>
              <a:rPr lang="de-DE" sz="2800" b="1" dirty="0"/>
              <a:t>Everglades</a:t>
            </a:r>
          </a:p>
        </p:txBody>
      </p:sp>
      <p:grpSp>
        <p:nvGrpSpPr>
          <p:cNvPr id="105" name="Gruppieren 104"/>
          <p:cNvGrpSpPr/>
          <p:nvPr/>
        </p:nvGrpSpPr>
        <p:grpSpPr>
          <a:xfrm>
            <a:off x="19088987" y="23967659"/>
            <a:ext cx="5176800" cy="5713201"/>
            <a:chOff x="18772504" y="22005999"/>
            <a:chExt cx="3948091" cy="3722204"/>
          </a:xfrm>
        </p:grpSpPr>
        <p:sp>
          <p:nvSpPr>
            <p:cNvPr id="99" name="Textfeld 98"/>
            <p:cNvSpPr txBox="1"/>
            <p:nvPr/>
          </p:nvSpPr>
          <p:spPr>
            <a:xfrm>
              <a:off x="18906978" y="24010924"/>
              <a:ext cx="3304714" cy="1503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7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de-DE" sz="5400" b="1" dirty="0">
                  <a:solidFill>
                    <a:schemeClr val="accent2">
                      <a:lumMod val="75000"/>
                    </a:schemeClr>
                  </a:solidFill>
                </a:rPr>
                <a:t>10% </a:t>
              </a:r>
            </a:p>
            <a:p>
              <a:r>
                <a:rPr lang="de-DE" sz="2800" dirty="0"/>
                <a:t>der Bevölkerung leben in den vier größten Städte, die an der Küste liegen</a:t>
              </a:r>
            </a:p>
          </p:txBody>
        </p:sp>
        <p:pic>
          <p:nvPicPr>
            <p:cNvPr id="62" name="Grafik 61" descr="Stadt">
              <a:extLst>
                <a:ext uri="{FF2B5EF4-FFF2-40B4-BE49-F238E27FC236}">
                  <a16:creationId xmlns:a16="http://schemas.microsoft.com/office/drawing/2014/main" id="{3FE05462-D5AA-4556-8767-B23F444A2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1771888" y="23951149"/>
              <a:ext cx="892896" cy="957107"/>
            </a:xfrm>
            <a:prstGeom prst="rect">
              <a:avLst/>
            </a:prstGeom>
          </p:spPr>
        </p:pic>
        <p:sp>
          <p:nvSpPr>
            <p:cNvPr id="101" name="Gefaltete Ecke 100"/>
            <p:cNvSpPr/>
            <p:nvPr/>
          </p:nvSpPr>
          <p:spPr>
            <a:xfrm>
              <a:off x="18772504" y="22005999"/>
              <a:ext cx="3948091" cy="3722204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0" name="Textfeld 79"/>
          <p:cNvSpPr txBox="1"/>
          <p:nvPr/>
        </p:nvSpPr>
        <p:spPr>
          <a:xfrm>
            <a:off x="25149367" y="26195159"/>
            <a:ext cx="12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VORHER</a:t>
            </a:r>
          </a:p>
        </p:txBody>
      </p:sp>
      <p:sp>
        <p:nvSpPr>
          <p:cNvPr id="109" name="Textfeld 108"/>
          <p:cNvSpPr txBox="1"/>
          <p:nvPr/>
        </p:nvSpPr>
        <p:spPr>
          <a:xfrm>
            <a:off x="27456819" y="26212344"/>
            <a:ext cx="150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NACHHER</a:t>
            </a:r>
          </a:p>
        </p:txBody>
      </p:sp>
      <p:grpSp>
        <p:nvGrpSpPr>
          <p:cNvPr id="77" name="Gruppieren 76"/>
          <p:cNvGrpSpPr/>
          <p:nvPr/>
        </p:nvGrpSpPr>
        <p:grpSpPr>
          <a:xfrm>
            <a:off x="6849745" y="15544202"/>
            <a:ext cx="2661215" cy="3220268"/>
            <a:chOff x="15789189" y="9354878"/>
            <a:chExt cx="2661215" cy="3220268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76094E-8D43-432D-A742-FB9B0970AF74}"/>
                </a:ext>
              </a:extLst>
            </p:cNvPr>
            <p:cNvGrpSpPr/>
            <p:nvPr/>
          </p:nvGrpSpPr>
          <p:grpSpPr>
            <a:xfrm>
              <a:off x="15818036" y="9354878"/>
              <a:ext cx="2632368" cy="3193551"/>
              <a:chOff x="13125524" y="18966824"/>
              <a:chExt cx="2632368" cy="3193551"/>
            </a:xfrm>
          </p:grpSpPr>
          <p:pic>
            <p:nvPicPr>
              <p:cNvPr id="58" name="Grafik 57" descr="Mann mit Stock">
                <a:extLst>
                  <a:ext uri="{FF2B5EF4-FFF2-40B4-BE49-F238E27FC236}">
                    <a16:creationId xmlns:a16="http://schemas.microsoft.com/office/drawing/2014/main" id="{F6B0BCCB-0D2D-4328-BB79-429011EC7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3153088" y="21080375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9" name="Grafik 58" descr="Kind mit Ballon">
                <a:extLst>
                  <a:ext uri="{FF2B5EF4-FFF2-40B4-BE49-F238E27FC236}">
                    <a16:creationId xmlns:a16="http://schemas.microsoft.com/office/drawing/2014/main" id="{3D532D21-3E7D-41C0-BA01-5873B8D54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4251917" y="21033523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8B05845-8061-46CE-9193-A5C669421170}"/>
                  </a:ext>
                </a:extLst>
              </p:cNvPr>
              <p:cNvSpPr txBox="1"/>
              <p:nvPr/>
            </p:nvSpPr>
            <p:spPr>
              <a:xfrm>
                <a:off x="13125524" y="18966824"/>
                <a:ext cx="263236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400" b="1" dirty="0">
                    <a:solidFill>
                      <a:schemeClr val="accent2">
                        <a:lumMod val="75000"/>
                      </a:schemeClr>
                    </a:solidFill>
                  </a:rPr>
                  <a:t>40% </a:t>
                </a:r>
              </a:p>
              <a:p>
                <a:r>
                  <a:rPr lang="de-DE" sz="2800" dirty="0"/>
                  <a:t>der Bevölkerung sind Senioren und Kinder</a:t>
                </a:r>
              </a:p>
            </p:txBody>
          </p:sp>
        </p:grpSp>
        <p:sp>
          <p:nvSpPr>
            <p:cNvPr id="19" name="Rechteck: gefaltete Ecke 18">
              <a:extLst>
                <a:ext uri="{FF2B5EF4-FFF2-40B4-BE49-F238E27FC236}">
                  <a16:creationId xmlns:a16="http://schemas.microsoft.com/office/drawing/2014/main" id="{01EAC474-BA58-478F-8FC4-484138523055}"/>
                </a:ext>
              </a:extLst>
            </p:cNvPr>
            <p:cNvSpPr/>
            <p:nvPr/>
          </p:nvSpPr>
          <p:spPr>
            <a:xfrm>
              <a:off x="15789189" y="9484463"/>
              <a:ext cx="2546869" cy="3090683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6008639" y="13224262"/>
            <a:ext cx="3413514" cy="1903338"/>
            <a:chOff x="19357088" y="12808209"/>
            <a:chExt cx="3413514" cy="1903338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E25F4C1A-4084-4452-BA2A-058D706C7D28}"/>
                </a:ext>
              </a:extLst>
            </p:cNvPr>
            <p:cNvGrpSpPr/>
            <p:nvPr/>
          </p:nvGrpSpPr>
          <p:grpSpPr>
            <a:xfrm>
              <a:off x="19363895" y="12808209"/>
              <a:ext cx="3316832" cy="1785104"/>
              <a:chOff x="12180449" y="13879602"/>
              <a:chExt cx="2962378" cy="1785104"/>
            </a:xfrm>
          </p:grpSpPr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2C3E0E25-5683-4D1D-B086-AB838E72CB1B}"/>
                  </a:ext>
                </a:extLst>
              </p:cNvPr>
              <p:cNvGrpSpPr/>
              <p:nvPr/>
            </p:nvGrpSpPr>
            <p:grpSpPr>
              <a:xfrm>
                <a:off x="12180449" y="14152642"/>
                <a:ext cx="720000" cy="1265835"/>
                <a:chOff x="20944681" y="14101285"/>
                <a:chExt cx="914400" cy="1580138"/>
              </a:xfrm>
            </p:grpSpPr>
            <p:pic>
              <p:nvPicPr>
                <p:cNvPr id="63" name="Grafik 62" descr="Benutzer">
                  <a:extLst>
                    <a:ext uri="{FF2B5EF4-FFF2-40B4-BE49-F238E27FC236}">
                      <a16:creationId xmlns:a16="http://schemas.microsoft.com/office/drawing/2014/main" id="{6BA85EEE-7703-447A-93BB-B30126633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44681" y="14680405"/>
                  <a:ext cx="914400" cy="1001018"/>
                </a:xfrm>
                <a:prstGeom prst="rect">
                  <a:avLst/>
                </a:prstGeom>
              </p:spPr>
            </p:pic>
            <p:pic>
              <p:nvPicPr>
                <p:cNvPr id="64" name="Grafik 63" descr="Dollar">
                  <a:extLst>
                    <a:ext uri="{FF2B5EF4-FFF2-40B4-BE49-F238E27FC236}">
                      <a16:creationId xmlns:a16="http://schemas.microsoft.com/office/drawing/2014/main" id="{E92954CE-C6A3-4C1A-9B31-325B792A0A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37606" y="14101285"/>
                  <a:ext cx="528550" cy="673912"/>
                </a:xfrm>
                <a:prstGeom prst="rect">
                  <a:avLst/>
                </a:prstGeom>
              </p:spPr>
            </p:pic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A09FE888-527E-4163-B20B-D279AFD1606C}"/>
                    </a:ext>
                  </a:extLst>
                </p:cNvPr>
                <p:cNvCxnSpPr/>
                <p:nvPr/>
              </p:nvCxnSpPr>
              <p:spPr>
                <a:xfrm flipV="1">
                  <a:off x="21217616" y="14246635"/>
                  <a:ext cx="371476" cy="43375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ECD214AF-6915-4A35-85DE-2C5C938B0247}"/>
                  </a:ext>
                </a:extLst>
              </p:cNvPr>
              <p:cNvSpPr txBox="1"/>
              <p:nvPr/>
            </p:nvSpPr>
            <p:spPr>
              <a:xfrm>
                <a:off x="12842207" y="13879602"/>
                <a:ext cx="230062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400" b="1" dirty="0">
                    <a:solidFill>
                      <a:schemeClr val="accent2">
                        <a:lumMod val="75000"/>
                      </a:schemeClr>
                    </a:solidFill>
                  </a:rPr>
                  <a:t>14% </a:t>
                </a:r>
              </a:p>
              <a:p>
                <a:r>
                  <a:rPr lang="de-DE" sz="2800" dirty="0"/>
                  <a:t>der Bevölkerung leben in Armut </a:t>
                </a:r>
                <a:endParaRPr lang="de-DE" sz="2400" dirty="0"/>
              </a:p>
            </p:txBody>
          </p:sp>
        </p:grpSp>
        <p:sp>
          <p:nvSpPr>
            <p:cNvPr id="71" name="Rechteck: gefaltete Ecke 70">
              <a:extLst>
                <a:ext uri="{FF2B5EF4-FFF2-40B4-BE49-F238E27FC236}">
                  <a16:creationId xmlns:a16="http://schemas.microsoft.com/office/drawing/2014/main" id="{F396F14A-F7B3-47EB-B7A3-3806B0000A3C}"/>
                </a:ext>
              </a:extLst>
            </p:cNvPr>
            <p:cNvSpPr/>
            <p:nvPr/>
          </p:nvSpPr>
          <p:spPr>
            <a:xfrm>
              <a:off x="19357088" y="12925379"/>
              <a:ext cx="3413514" cy="1786168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776692" y="13202567"/>
            <a:ext cx="4595151" cy="2646878"/>
            <a:chOff x="32708016" y="13485455"/>
            <a:chExt cx="4595151" cy="2646878"/>
          </a:xfrm>
        </p:grpSpPr>
        <p:pic>
          <p:nvPicPr>
            <p:cNvPr id="61" name="Grafik 60" descr="Dollar">
              <a:extLst>
                <a:ext uri="{FF2B5EF4-FFF2-40B4-BE49-F238E27FC236}">
                  <a16:creationId xmlns:a16="http://schemas.microsoft.com/office/drawing/2014/main" id="{571F7129-C1B0-47FC-9C21-CBBE9A42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34049726" y="13623567"/>
              <a:ext cx="720000" cy="720000"/>
            </a:xfrm>
            <a:prstGeom prst="rect">
              <a:avLst/>
            </a:prstGeom>
          </p:spPr>
        </p:pic>
        <p:grpSp>
          <p:nvGrpSpPr>
            <p:cNvPr id="24" name="Gruppieren 23"/>
            <p:cNvGrpSpPr/>
            <p:nvPr/>
          </p:nvGrpSpPr>
          <p:grpSpPr>
            <a:xfrm>
              <a:off x="32708016" y="13485455"/>
              <a:ext cx="4595151" cy="2646878"/>
              <a:chOff x="28690858" y="13668239"/>
              <a:chExt cx="4595151" cy="2646878"/>
            </a:xfrm>
          </p:grpSpPr>
          <p:sp>
            <p:nvSpPr>
              <p:cNvPr id="22" name="Gefaltete Ecke 21"/>
              <p:cNvSpPr/>
              <p:nvPr/>
            </p:nvSpPr>
            <p:spPr>
              <a:xfrm>
                <a:off x="28690858" y="13806351"/>
                <a:ext cx="4467466" cy="2430471"/>
              </a:xfrm>
              <a:prstGeom prst="foldedCorne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Textfeld 3"/>
              <p:cNvSpPr txBox="1"/>
              <p:nvPr/>
            </p:nvSpPr>
            <p:spPr>
              <a:xfrm>
                <a:off x="28774384" y="13668239"/>
                <a:ext cx="4511625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400" b="1" dirty="0">
                    <a:solidFill>
                      <a:schemeClr val="accent2">
                        <a:lumMod val="75000"/>
                      </a:schemeClr>
                    </a:solidFill>
                  </a:rPr>
                  <a:t>Nr.1 </a:t>
                </a:r>
              </a:p>
              <a:p>
                <a:r>
                  <a:rPr lang="de-DE" sz="2800" dirty="0"/>
                  <a:t>Wirtschaftsfaktor ist der Tourismus, welcher durch die Zerstörung der Landschaft stark gefährdet wird</a:t>
                </a:r>
              </a:p>
            </p:txBody>
          </p:sp>
        </p:grpSp>
      </p:grpSp>
      <p:grpSp>
        <p:nvGrpSpPr>
          <p:cNvPr id="126" name="Gruppieren 125"/>
          <p:cNvGrpSpPr/>
          <p:nvPr/>
        </p:nvGrpSpPr>
        <p:grpSpPr>
          <a:xfrm>
            <a:off x="370349" y="19659600"/>
            <a:ext cx="10062278" cy="10260000"/>
            <a:chOff x="370349" y="19694769"/>
            <a:chExt cx="10062278" cy="10260000"/>
          </a:xfrm>
        </p:grpSpPr>
        <p:sp>
          <p:nvSpPr>
            <p:cNvPr id="115" name="Textfeld 114"/>
            <p:cNvSpPr txBox="1"/>
            <p:nvPr/>
          </p:nvSpPr>
          <p:spPr>
            <a:xfrm>
              <a:off x="370349" y="19694769"/>
              <a:ext cx="9807815" cy="10260000"/>
            </a:xfrm>
            <a:prstGeom prst="roundRect">
              <a:avLst>
                <a:gd name="adj" fmla="val 7344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500" b="1">
                  <a:ln w="25400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defRPr>
              </a:lvl1pPr>
            </a:lstStyle>
            <a:p>
              <a:r>
                <a:rPr lang="de-DE" sz="3600" dirty="0">
                  <a:ln w="0"/>
                  <a:solidFill>
                    <a:schemeClr val="tx1"/>
                  </a:solidFill>
                </a:rPr>
                <a:t>Hurrikan-Treffer in den Bezirken Floridas</a:t>
              </a:r>
            </a:p>
            <a:p>
              <a:r>
                <a:rPr lang="de-DE" sz="3600" dirty="0">
                  <a:ln w="0"/>
                  <a:solidFill>
                    <a:schemeClr val="tx1"/>
                  </a:solidFill>
                </a:rPr>
                <a:t>Seit 1851</a:t>
              </a:r>
            </a:p>
          </p:txBody>
        </p:sp>
        <p:grpSp>
          <p:nvGrpSpPr>
            <p:cNvPr id="72" name="Gruppieren 71"/>
            <p:cNvGrpSpPr/>
            <p:nvPr/>
          </p:nvGrpSpPr>
          <p:grpSpPr>
            <a:xfrm>
              <a:off x="394088" y="20643764"/>
              <a:ext cx="10038539" cy="9242564"/>
              <a:chOff x="896474" y="20231670"/>
              <a:chExt cx="10038539" cy="9242564"/>
            </a:xfrm>
          </p:grpSpPr>
          <p:grpSp>
            <p:nvGrpSpPr>
              <p:cNvPr id="110" name="Gruppieren 109"/>
              <p:cNvGrpSpPr>
                <a:grpSpLocks noChangeAspect="1"/>
              </p:cNvGrpSpPr>
              <p:nvPr/>
            </p:nvGrpSpPr>
            <p:grpSpPr>
              <a:xfrm>
                <a:off x="896474" y="20231670"/>
                <a:ext cx="10038539" cy="9242564"/>
                <a:chOff x="438896" y="21209725"/>
                <a:chExt cx="9567335" cy="8651730"/>
              </a:xfrm>
            </p:grpSpPr>
            <p:grpSp>
              <p:nvGrpSpPr>
                <p:cNvPr id="111" name="Gruppieren 110"/>
                <p:cNvGrpSpPr/>
                <p:nvPr/>
              </p:nvGrpSpPr>
              <p:grpSpPr>
                <a:xfrm>
                  <a:off x="438896" y="21209725"/>
                  <a:ext cx="9567335" cy="7790249"/>
                  <a:chOff x="13106253" y="12328984"/>
                  <a:chExt cx="6542262" cy="5703450"/>
                </a:xfrm>
              </p:grpSpPr>
              <p:pic>
                <p:nvPicPr>
                  <p:cNvPr id="113" name="Grafik 112"/>
                  <p:cNvPicPr>
                    <a:picLocks noChangeAspect="1"/>
                  </p:cNvPicPr>
                  <p:nvPr/>
                </p:nvPicPr>
                <p:blipFill rotWithShape="1">
                  <a:blip r:embed="rId52">
                    <a:extLst>
                      <a:ext uri="{BEBA8EAE-BF5A-486C-A8C5-ECC9F3942E4B}">
                        <a14:imgProps xmlns:a14="http://schemas.microsoft.com/office/drawing/2010/main">
                          <a14:imgLayer r:embed="rId53">
                            <a14:imgEffect>
                              <a14:backgroundRemoval t="13964" b="87710" l="25173" r="86945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58" t="11958" r="12637" b="12535"/>
                  <a:stretch/>
                </p:blipFill>
                <p:spPr>
                  <a:xfrm>
                    <a:off x="13106253" y="12328984"/>
                    <a:ext cx="6542262" cy="5703450"/>
                  </a:xfrm>
                  <a:prstGeom prst="roundRect">
                    <a:avLst/>
                  </a:prstGeom>
                </p:spPr>
              </p:pic>
              <p:pic>
                <p:nvPicPr>
                  <p:cNvPr id="114" name="Grafik 113"/>
                  <p:cNvPicPr>
                    <a:picLocks noChangeAspect="1"/>
                  </p:cNvPicPr>
                  <p:nvPr/>
                </p:nvPicPr>
                <p:blipFill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4887" y="16767685"/>
                    <a:ext cx="3957632" cy="856083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12" name="Grafik 111"/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BEBA8EAE-BF5A-486C-A8C5-ECC9F3942E4B}">
                      <a14:imgProps xmlns:a14="http://schemas.microsoft.com/office/drawing/2010/main">
                        <a14:imgLayer r:embed="rId56">
                          <a14:imgEffect>
                            <a14:backgroundRemoval t="1869" b="89720" l="2703" r="97748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598" y="28485956"/>
                  <a:ext cx="2853840" cy="1375499"/>
                </a:xfrm>
                <a:prstGeom prst="rect">
                  <a:avLst/>
                </a:prstGeom>
              </p:spPr>
            </p:pic>
          </p:grpSp>
          <p:sp>
            <p:nvSpPr>
              <p:cNvPr id="50" name="Textfeld 49"/>
              <p:cNvSpPr txBox="1"/>
              <p:nvPr/>
            </p:nvSpPr>
            <p:spPr>
              <a:xfrm>
                <a:off x="6592574" y="26765241"/>
                <a:ext cx="534744" cy="369332"/>
              </a:xfrm>
              <a:prstGeom prst="rect">
                <a:avLst/>
              </a:prstGeom>
              <a:solidFill>
                <a:srgbClr val="EAEAEA"/>
              </a:solidFill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95" name="Ellipse 94"/>
          <p:cNvSpPr/>
          <p:nvPr/>
        </p:nvSpPr>
        <p:spPr>
          <a:xfrm rot="20391144">
            <a:off x="6945599" y="27426081"/>
            <a:ext cx="3755361" cy="2026193"/>
          </a:xfrm>
          <a:prstGeom prst="ellipse">
            <a:avLst/>
          </a:prstGeom>
          <a:noFill/>
          <a:ln w="603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2" name="Gruppieren 121"/>
          <p:cNvGrpSpPr/>
          <p:nvPr/>
        </p:nvGrpSpPr>
        <p:grpSpPr>
          <a:xfrm>
            <a:off x="-16364" y="16029685"/>
            <a:ext cx="6705407" cy="2734858"/>
            <a:chOff x="19568983" y="15093030"/>
            <a:chExt cx="6804528" cy="2734858"/>
          </a:xfrm>
        </p:grpSpPr>
        <p:sp>
          <p:nvSpPr>
            <p:cNvPr id="123" name="Textfeld 122"/>
            <p:cNvSpPr txBox="1"/>
            <p:nvPr/>
          </p:nvSpPr>
          <p:spPr>
            <a:xfrm>
              <a:off x="19568983" y="15176518"/>
              <a:ext cx="6804528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/>
                <a:t>Hurrikan Irma </a:t>
              </a:r>
              <a:r>
                <a:rPr lang="de-DE" sz="2800" dirty="0"/>
                <a:t>verursachte im Jahr</a:t>
              </a:r>
            </a:p>
            <a:p>
              <a:pPr algn="ctr"/>
              <a:r>
                <a:rPr lang="de-DE" sz="2800" dirty="0"/>
                <a:t> 2017 einen Schaden von über</a:t>
              </a:r>
            </a:p>
            <a:p>
              <a:pPr algn="ctr"/>
              <a:r>
                <a:rPr lang="de-DE" sz="4800" b="1" dirty="0">
                  <a:solidFill>
                    <a:schemeClr val="accent2">
                      <a:lumMod val="75000"/>
                    </a:schemeClr>
                  </a:solidFill>
                </a:rPr>
                <a:t>45 Mrd. Euro</a:t>
              </a:r>
              <a:r>
                <a:rPr lang="de-DE" sz="36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de-DE" sz="2800" dirty="0"/>
                <a:t>und</a:t>
              </a:r>
              <a:r>
                <a:rPr lang="de-DE" sz="48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</a:p>
            <a:p>
              <a:pPr algn="ctr"/>
              <a:r>
                <a:rPr lang="de-DE" sz="4800" b="1" dirty="0">
                  <a:solidFill>
                    <a:schemeClr val="accent2">
                      <a:lumMod val="75000"/>
                    </a:schemeClr>
                  </a:solidFill>
                </a:rPr>
                <a:t>84 Menschen </a:t>
              </a:r>
              <a:r>
                <a:rPr lang="de-DE" sz="2800" dirty="0"/>
                <a:t>starben.</a:t>
              </a:r>
              <a:endParaRPr lang="de-DE" sz="1200" dirty="0"/>
            </a:p>
          </p:txBody>
        </p:sp>
        <p:sp>
          <p:nvSpPr>
            <p:cNvPr id="124" name="Gefaltete Ecke 123"/>
            <p:cNvSpPr/>
            <p:nvPr/>
          </p:nvSpPr>
          <p:spPr>
            <a:xfrm>
              <a:off x="20345611" y="15093030"/>
              <a:ext cx="5220725" cy="2734858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8" name="Textfeld 87"/>
          <p:cNvSpPr txBox="1"/>
          <p:nvPr/>
        </p:nvSpPr>
        <p:spPr>
          <a:xfrm>
            <a:off x="10994765" y="20774707"/>
            <a:ext cx="1442592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800" dirty="0">
                <a:ln w="25400">
                  <a:noFill/>
                  <a:prstDash val="solid"/>
                </a:ln>
              </a:rPr>
              <a:t>Die  Exponiertheit einer Region stellt dar, inwiefern diese einer Gefahr </a:t>
            </a:r>
            <a:r>
              <a:rPr lang="de-DE" sz="2800" b="1" dirty="0">
                <a:ln w="25400">
                  <a:noFill/>
                  <a:prstDash val="solid"/>
                </a:ln>
              </a:rPr>
              <a:t>physisch ausgesetzt </a:t>
            </a:r>
            <a:r>
              <a:rPr lang="de-DE" sz="2800" dirty="0">
                <a:ln w="25400">
                  <a:noFill/>
                  <a:prstDash val="solid"/>
                </a:ln>
              </a:rPr>
              <a:t>ist. Dazu zählen u.a. die Bevölkerung, Bebauung, Infrastruktur sowie Ökosysteme. Florida zeigt hier eine besonders exponierte Lage, da jeder Punkt in Florida ist </a:t>
            </a:r>
            <a:r>
              <a:rPr lang="de-DE" sz="2800" b="1" dirty="0">
                <a:ln w="25400">
                  <a:noFill/>
                  <a:prstDash val="solid"/>
                </a:ln>
              </a:rPr>
              <a:t>maximal 110 km </a:t>
            </a:r>
            <a:r>
              <a:rPr lang="de-DE" sz="2800" dirty="0">
                <a:ln w="25400">
                  <a:noFill/>
                  <a:prstDash val="solid"/>
                </a:ln>
              </a:rPr>
              <a:t>vom Atlantik oder Golf von Mexiko entfernt ist. Jedoch sind einige Gebiete exponierter als andere und haben daher </a:t>
            </a:r>
            <a:r>
              <a:rPr lang="de-DE" sz="2800" b="1" dirty="0">
                <a:ln w="25400">
                  <a:noFill/>
                  <a:prstDash val="solid"/>
                </a:ln>
              </a:rPr>
              <a:t>ein höheres Risikoniveau</a:t>
            </a:r>
            <a:r>
              <a:rPr lang="de-DE" sz="2800" dirty="0">
                <a:ln w="25400">
                  <a:noFill/>
                  <a:prstDash val="solid"/>
                </a:ln>
              </a:rPr>
              <a:t>. Dazu gehören die </a:t>
            </a:r>
            <a:r>
              <a:rPr lang="de-DE" sz="2800" b="1" dirty="0">
                <a:ln w="25400">
                  <a:noFill/>
                  <a:prstDash val="solid"/>
                </a:ln>
              </a:rPr>
              <a:t>Küstenbereiche</a:t>
            </a:r>
            <a:r>
              <a:rPr lang="de-DE" sz="2800" dirty="0">
                <a:ln w="25400">
                  <a:noFill/>
                  <a:prstDash val="solid"/>
                </a:ln>
              </a:rPr>
              <a:t> und insbesondere die Küstenstädte aufgrund ihrer dichten Bebauung, hohen Einwohnerzahl und der Sturmfluten.</a:t>
            </a:r>
          </a:p>
          <a:p>
            <a:endParaRPr lang="de-DE" dirty="0"/>
          </a:p>
        </p:txBody>
      </p:sp>
      <p:grpSp>
        <p:nvGrpSpPr>
          <p:cNvPr id="98" name="Gruppieren 97"/>
          <p:cNvGrpSpPr/>
          <p:nvPr/>
        </p:nvGrpSpPr>
        <p:grpSpPr>
          <a:xfrm>
            <a:off x="11487638" y="27215724"/>
            <a:ext cx="6876016" cy="2614909"/>
            <a:chOff x="12744135" y="27230051"/>
            <a:chExt cx="6876016" cy="2614909"/>
          </a:xfrm>
        </p:grpSpPr>
        <p:pic>
          <p:nvPicPr>
            <p:cNvPr id="129" name="Grafik 128"/>
            <p:cNvPicPr>
              <a:picLocks noChangeAspect="1"/>
            </p:cNvPicPr>
            <p:nvPr/>
          </p:nvPicPr>
          <p:blipFill rotWithShape="1"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5" t="7024" r="7027" b="7329"/>
            <a:stretch/>
          </p:blipFill>
          <p:spPr>
            <a:xfrm>
              <a:off x="17159339" y="27230051"/>
              <a:ext cx="2460812" cy="2447366"/>
            </a:xfrm>
            <a:prstGeom prst="rect">
              <a:avLst/>
            </a:prstGeom>
          </p:spPr>
        </p:pic>
        <p:sp>
          <p:nvSpPr>
            <p:cNvPr id="130" name="Textfeld 129"/>
            <p:cNvSpPr txBox="1"/>
            <p:nvPr/>
          </p:nvSpPr>
          <p:spPr>
            <a:xfrm>
              <a:off x="12744135" y="27230051"/>
              <a:ext cx="4684082" cy="261490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2800" dirty="0"/>
                <a:t>Die </a:t>
              </a:r>
              <a:r>
                <a:rPr lang="de-DE" sz="2800" b="1" dirty="0"/>
                <a:t>Sturmflut</a:t>
              </a:r>
              <a:r>
                <a:rPr lang="de-DE" sz="2800" dirty="0"/>
                <a:t>, die ein </a:t>
              </a:r>
            </a:p>
            <a:p>
              <a:r>
                <a:rPr lang="de-DE" sz="2800" dirty="0"/>
                <a:t>Hurrikan erzeugt, ist </a:t>
              </a:r>
            </a:p>
            <a:p>
              <a:r>
                <a:rPr lang="de-DE" sz="2800" dirty="0"/>
                <a:t>eine der gefährlichsten Auswirkungen. </a:t>
              </a:r>
              <a:r>
                <a:rPr lang="de-DE" sz="2400" dirty="0"/>
                <a:t>Sie möchten </a:t>
              </a:r>
            </a:p>
            <a:p>
              <a:r>
                <a:rPr lang="de-DE" sz="2400" dirty="0"/>
                <a:t>mehr darüber erfahren? </a:t>
              </a:r>
            </a:p>
            <a:p>
              <a:r>
                <a:rPr lang="de-DE" sz="2400" dirty="0"/>
                <a:t>Scannen Sie den folgenden Code!</a:t>
              </a:r>
            </a:p>
          </p:txBody>
        </p:sp>
        <p:pic>
          <p:nvPicPr>
            <p:cNvPr id="131" name="Grafik 130" descr="Welle">
              <a:extLst>
                <a:ext uri="{FF2B5EF4-FFF2-40B4-BE49-F238E27FC236}">
                  <a16:creationId xmlns:a16="http://schemas.microsoft.com/office/drawing/2014/main" id="{F731377B-0C2F-4639-BFA0-376E4FD21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6104328" y="27299027"/>
              <a:ext cx="1034850" cy="1080000"/>
            </a:xfrm>
            <a:prstGeom prst="rect">
              <a:avLst/>
            </a:prstGeom>
          </p:spPr>
        </p:pic>
      </p:grpSp>
      <p:sp>
        <p:nvSpPr>
          <p:cNvPr id="133" name="Textfeld 132"/>
          <p:cNvSpPr txBox="1"/>
          <p:nvPr/>
        </p:nvSpPr>
        <p:spPr>
          <a:xfrm>
            <a:off x="748951" y="9864664"/>
            <a:ext cx="13285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800" dirty="0">
                <a:ln w="25400">
                  <a:noFill/>
                  <a:prstDash val="solid"/>
                </a:ln>
              </a:rPr>
              <a:t>Die  Vulnerabilität einer Region drückt aus wie hoch die Gefährdung dieser ist. Sie setzt sich u.a. aus der </a:t>
            </a:r>
            <a:r>
              <a:rPr lang="de-DE" sz="2800" b="1" dirty="0">
                <a:ln w="25400">
                  <a:noFill/>
                  <a:prstDash val="solid"/>
                </a:ln>
              </a:rPr>
              <a:t>Empfindlichkeit</a:t>
            </a:r>
            <a:r>
              <a:rPr lang="de-DE" sz="2800" dirty="0">
                <a:ln w="25400">
                  <a:noFill/>
                  <a:prstDash val="solid"/>
                </a:ln>
              </a:rPr>
              <a:t> oder Schadenanfälligkeit und </a:t>
            </a:r>
            <a:r>
              <a:rPr lang="de-DE" sz="2800" b="1" dirty="0">
                <a:ln w="25400">
                  <a:noFill/>
                  <a:prstDash val="solid"/>
                </a:ln>
              </a:rPr>
              <a:t>mangelnder Fähigkeit zur Bewältigung und Anpassung</a:t>
            </a:r>
            <a:r>
              <a:rPr lang="de-DE" sz="2800" dirty="0">
                <a:ln w="25400">
                  <a:noFill/>
                  <a:prstDash val="solid"/>
                </a:ln>
              </a:rPr>
              <a:t> zusammen. Dazu zählen zum Beispiel auch einkommensschwache Regionen, sowie ein hoher Anteil von Senioren und Kindern oder empfindliche Ökosysteme, wie die Everglades in Südflorida.</a:t>
            </a:r>
          </a:p>
          <a:p>
            <a:pPr algn="just"/>
            <a:r>
              <a:rPr lang="de-DE" sz="2800" dirty="0">
                <a:ln w="25400">
                  <a:noFill/>
                  <a:prstDash val="solid"/>
                </a:ln>
              </a:rPr>
              <a:t>Wie in [5] ersichtlich ist, hat Florida eine extrem hohe finanzielle Verwundbarkeit, da die </a:t>
            </a:r>
            <a:r>
              <a:rPr lang="de-DE" sz="2800" b="1" dirty="0">
                <a:ln w="25400">
                  <a:noFill/>
                  <a:prstDash val="solid"/>
                </a:ln>
              </a:rPr>
              <a:t>Wiederaufbaukosten</a:t>
            </a:r>
            <a:r>
              <a:rPr lang="de-DE" sz="2800" dirty="0">
                <a:ln w="25400">
                  <a:noFill/>
                  <a:prstDash val="solid"/>
                </a:ln>
              </a:rPr>
              <a:t> weit über dem Durchschnitt der USA liegen.</a:t>
            </a:r>
          </a:p>
        </p:txBody>
      </p:sp>
      <p:sp>
        <p:nvSpPr>
          <p:cNvPr id="125" name="Textfeld 124"/>
          <p:cNvSpPr txBox="1"/>
          <p:nvPr/>
        </p:nvSpPr>
        <p:spPr>
          <a:xfrm>
            <a:off x="22526533" y="17760193"/>
            <a:ext cx="387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Nationalpark Everglades</a:t>
            </a:r>
          </a:p>
        </p:txBody>
      </p:sp>
      <p:sp>
        <p:nvSpPr>
          <p:cNvPr id="128" name="Textfeld 127"/>
          <p:cNvSpPr txBox="1"/>
          <p:nvPr/>
        </p:nvSpPr>
        <p:spPr>
          <a:xfrm>
            <a:off x="39657386" y="22136473"/>
            <a:ext cx="270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Sandvorspülung</a:t>
            </a:r>
            <a:r>
              <a:rPr lang="de-DE" sz="2800" dirty="0"/>
              <a:t> </a:t>
            </a:r>
          </a:p>
        </p:txBody>
      </p:sp>
      <p:pic>
        <p:nvPicPr>
          <p:cNvPr id="139" name="Grafik 138"/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7"/>
          <a:stretch/>
        </p:blipFill>
        <p:spPr>
          <a:xfrm>
            <a:off x="10466263" y="13045587"/>
            <a:ext cx="9004572" cy="5716558"/>
          </a:xfrm>
          <a:prstGeom prst="roundRect">
            <a:avLst>
              <a:gd name="adj" fmla="val 11346"/>
            </a:avLst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32" name="Textfeld 131"/>
          <p:cNvSpPr txBox="1"/>
          <p:nvPr/>
        </p:nvSpPr>
        <p:spPr>
          <a:xfrm>
            <a:off x="3043826" y="6990416"/>
            <a:ext cx="1304999" cy="40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Kategorie</a:t>
            </a:r>
            <a:endParaRPr lang="de-DE" dirty="0"/>
          </a:p>
        </p:txBody>
      </p:sp>
      <p:sp>
        <p:nvSpPr>
          <p:cNvPr id="134" name="Textfeld 133"/>
          <p:cNvSpPr txBox="1"/>
          <p:nvPr/>
        </p:nvSpPr>
        <p:spPr>
          <a:xfrm>
            <a:off x="12504605" y="18197753"/>
            <a:ext cx="153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Kategorie</a:t>
            </a:r>
            <a:endParaRPr lang="de-DE" sz="1600" dirty="0"/>
          </a:p>
        </p:txBody>
      </p:sp>
      <p:sp>
        <p:nvSpPr>
          <p:cNvPr id="138" name="Textfeld 137"/>
          <p:cNvSpPr txBox="1"/>
          <p:nvPr/>
        </p:nvSpPr>
        <p:spPr>
          <a:xfrm>
            <a:off x="10758486" y="13134245"/>
            <a:ext cx="857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Wiederaufbaukosten von gefährdeten Einfamilienhäusern</a:t>
            </a:r>
          </a:p>
        </p:txBody>
      </p:sp>
      <p:sp>
        <p:nvSpPr>
          <p:cNvPr id="140" name="Textfeld 139"/>
          <p:cNvSpPr txBox="1"/>
          <p:nvPr/>
        </p:nvSpPr>
        <p:spPr>
          <a:xfrm>
            <a:off x="39847574" y="7906693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[2]</a:t>
            </a:r>
          </a:p>
        </p:txBody>
      </p:sp>
      <p:sp>
        <p:nvSpPr>
          <p:cNvPr id="141" name="Textfeld 140"/>
          <p:cNvSpPr txBox="1"/>
          <p:nvPr/>
        </p:nvSpPr>
        <p:spPr>
          <a:xfrm>
            <a:off x="26643339" y="7785966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142" name="Textfeld 141"/>
          <p:cNvSpPr txBox="1"/>
          <p:nvPr/>
        </p:nvSpPr>
        <p:spPr>
          <a:xfrm>
            <a:off x="9644750" y="7083711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143" name="Textfeld 142"/>
          <p:cNvSpPr txBox="1"/>
          <p:nvPr/>
        </p:nvSpPr>
        <p:spPr>
          <a:xfrm>
            <a:off x="18757665" y="12304986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[4]</a:t>
            </a:r>
          </a:p>
        </p:txBody>
      </p:sp>
      <p:sp>
        <p:nvSpPr>
          <p:cNvPr id="144" name="Textfeld 143"/>
          <p:cNvSpPr txBox="1"/>
          <p:nvPr/>
        </p:nvSpPr>
        <p:spPr>
          <a:xfrm>
            <a:off x="18617876" y="18301977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145" name="Textfeld 144"/>
          <p:cNvSpPr txBox="1"/>
          <p:nvPr/>
        </p:nvSpPr>
        <p:spPr>
          <a:xfrm>
            <a:off x="29412468" y="18577479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[6]</a:t>
            </a:r>
          </a:p>
        </p:txBody>
      </p:sp>
      <p:pic>
        <p:nvPicPr>
          <p:cNvPr id="127" name="Grafik 126"/>
          <p:cNvPicPr>
            <a:picLocks noChangeAspect="1"/>
          </p:cNvPicPr>
          <p:nvPr/>
        </p:nvPicPr>
        <p:blipFill rotWithShape="1"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44"/>
          <a:stretch/>
        </p:blipFill>
        <p:spPr>
          <a:xfrm>
            <a:off x="36851353" y="21878377"/>
            <a:ext cx="2675274" cy="1397473"/>
          </a:xfrm>
          <a:prstGeom prst="rect">
            <a:avLst/>
          </a:prstGeom>
        </p:spPr>
      </p:pic>
      <p:sp>
        <p:nvSpPr>
          <p:cNvPr id="146" name="Textfeld 145"/>
          <p:cNvSpPr txBox="1"/>
          <p:nvPr/>
        </p:nvSpPr>
        <p:spPr>
          <a:xfrm>
            <a:off x="9457112" y="29365077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[7]</a:t>
            </a:r>
          </a:p>
        </p:txBody>
      </p:sp>
      <p:sp>
        <p:nvSpPr>
          <p:cNvPr id="147" name="Textfeld 146"/>
          <p:cNvSpPr txBox="1"/>
          <p:nvPr/>
        </p:nvSpPr>
        <p:spPr>
          <a:xfrm>
            <a:off x="23607217" y="26560758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[8]</a:t>
            </a:r>
          </a:p>
        </p:txBody>
      </p:sp>
      <p:sp>
        <p:nvSpPr>
          <p:cNvPr id="148" name="Textfeld 147"/>
          <p:cNvSpPr txBox="1"/>
          <p:nvPr/>
        </p:nvSpPr>
        <p:spPr>
          <a:xfrm>
            <a:off x="29154545" y="26583768"/>
            <a:ext cx="4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[9]</a:t>
            </a:r>
          </a:p>
        </p:txBody>
      </p:sp>
      <p:pic>
        <p:nvPicPr>
          <p:cNvPr id="150" name="Grafik 149"/>
          <p:cNvPicPr>
            <a:picLocks noChangeAspect="1"/>
          </p:cNvPicPr>
          <p:nvPr/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30" r="46474" b="2156"/>
          <a:stretch/>
        </p:blipFill>
        <p:spPr>
          <a:xfrm>
            <a:off x="32788823" y="19304231"/>
            <a:ext cx="2675274" cy="1740617"/>
          </a:xfrm>
          <a:prstGeom prst="rect">
            <a:avLst/>
          </a:prstGeom>
        </p:spPr>
      </p:pic>
      <p:sp>
        <p:nvSpPr>
          <p:cNvPr id="151" name="Textfeld 150"/>
          <p:cNvSpPr txBox="1"/>
          <p:nvPr/>
        </p:nvSpPr>
        <p:spPr>
          <a:xfrm>
            <a:off x="30708984" y="18665998"/>
            <a:ext cx="3395455" cy="9319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b="1" dirty="0"/>
              <a:t>Entwässerungstunnel</a:t>
            </a:r>
            <a:endParaRPr lang="de-DE" sz="2800" dirty="0"/>
          </a:p>
        </p:txBody>
      </p:sp>
      <p:pic>
        <p:nvPicPr>
          <p:cNvPr id="154" name="Grafik 153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906" y="17565256"/>
            <a:ext cx="2267895" cy="1512686"/>
          </a:xfrm>
          <a:prstGeom prst="rect">
            <a:avLst/>
          </a:prstGeom>
        </p:spPr>
      </p:pic>
      <p:sp>
        <p:nvSpPr>
          <p:cNvPr id="155" name="Textfeld 154"/>
          <p:cNvSpPr txBox="1"/>
          <p:nvPr/>
        </p:nvSpPr>
        <p:spPr>
          <a:xfrm>
            <a:off x="37648937" y="17593551"/>
            <a:ext cx="4807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Nachrüstung bzw. Verstärken der Infrastruktur</a:t>
            </a:r>
          </a:p>
        </p:txBody>
      </p:sp>
      <p:sp>
        <p:nvSpPr>
          <p:cNvPr id="149" name="Textfeld 148"/>
          <p:cNvSpPr txBox="1"/>
          <p:nvPr/>
        </p:nvSpPr>
        <p:spPr>
          <a:xfrm>
            <a:off x="36935772" y="17510110"/>
            <a:ext cx="5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[10]</a:t>
            </a:r>
          </a:p>
        </p:txBody>
      </p:sp>
      <p:pic>
        <p:nvPicPr>
          <p:cNvPr id="156" name="Grafik 155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733" y="21927716"/>
            <a:ext cx="2243965" cy="1495458"/>
          </a:xfrm>
          <a:prstGeom prst="rect">
            <a:avLst/>
          </a:prstGeom>
        </p:spPr>
      </p:pic>
      <p:sp>
        <p:nvSpPr>
          <p:cNvPr id="157" name="Textfeld 156"/>
          <p:cNvSpPr txBox="1"/>
          <p:nvPr/>
        </p:nvSpPr>
        <p:spPr>
          <a:xfrm>
            <a:off x="39853834" y="19769243"/>
            <a:ext cx="2299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Anpassen der Bauordnung</a:t>
            </a:r>
          </a:p>
        </p:txBody>
      </p:sp>
      <p:sp>
        <p:nvSpPr>
          <p:cNvPr id="158" name="Textfeld 157"/>
          <p:cNvSpPr txBox="1"/>
          <p:nvPr/>
        </p:nvSpPr>
        <p:spPr>
          <a:xfrm>
            <a:off x="30860183" y="21805235"/>
            <a:ext cx="324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Landnutzungs-/Zonierungspolitik</a:t>
            </a:r>
          </a:p>
        </p:txBody>
      </p:sp>
      <p:pic>
        <p:nvPicPr>
          <p:cNvPr id="159" name="Grafik 158"/>
          <p:cNvPicPr>
            <a:picLocks noChangeAspect="1"/>
          </p:cNvPicPr>
          <p:nvPr/>
        </p:nvPicPr>
        <p:blipFill rotWithShape="1"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460" r="1995" b="2418"/>
          <a:stretch/>
        </p:blipFill>
        <p:spPr>
          <a:xfrm>
            <a:off x="37220344" y="19339797"/>
            <a:ext cx="2435242" cy="1861965"/>
          </a:xfrm>
          <a:prstGeom prst="rect">
            <a:avLst/>
          </a:prstGeom>
        </p:spPr>
      </p:pic>
      <p:cxnSp>
        <p:nvCxnSpPr>
          <p:cNvPr id="161" name="Gerade Verbindung mit Pfeil 160"/>
          <p:cNvCxnSpPr/>
          <p:nvPr/>
        </p:nvCxnSpPr>
        <p:spPr>
          <a:xfrm flipH="1">
            <a:off x="5050302" y="4417682"/>
            <a:ext cx="1039887" cy="899906"/>
          </a:xfrm>
          <a:prstGeom prst="straightConnector1">
            <a:avLst/>
          </a:prstGeom>
          <a:ln w="1079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/>
          <p:cNvSpPr txBox="1"/>
          <p:nvPr/>
        </p:nvSpPr>
        <p:spPr>
          <a:xfrm>
            <a:off x="6228193" y="3285824"/>
            <a:ext cx="2276749" cy="15696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Florida ist der von Hurrikans meist betroffene Staat der USA</a:t>
            </a:r>
          </a:p>
        </p:txBody>
      </p:sp>
      <p:sp>
        <p:nvSpPr>
          <p:cNvPr id="167" name="Textfeld 166"/>
          <p:cNvSpPr txBox="1"/>
          <p:nvPr/>
        </p:nvSpPr>
        <p:spPr>
          <a:xfrm>
            <a:off x="39161183" y="19297703"/>
            <a:ext cx="5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[11]</a:t>
            </a:r>
          </a:p>
        </p:txBody>
      </p:sp>
      <p:sp>
        <p:nvSpPr>
          <p:cNvPr id="168" name="Textfeld 167"/>
          <p:cNvSpPr txBox="1"/>
          <p:nvPr/>
        </p:nvSpPr>
        <p:spPr>
          <a:xfrm>
            <a:off x="39034733" y="21844080"/>
            <a:ext cx="5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[12]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35593779" y="22207781"/>
            <a:ext cx="5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[13]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34975392" y="19273469"/>
            <a:ext cx="5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[14]</a:t>
            </a:r>
          </a:p>
        </p:txBody>
      </p:sp>
      <p:cxnSp>
        <p:nvCxnSpPr>
          <p:cNvPr id="160" name="Gerade Verbindung mit Pfeil 159"/>
          <p:cNvCxnSpPr>
            <a:cxnSpLocks/>
          </p:cNvCxnSpPr>
          <p:nvPr/>
        </p:nvCxnSpPr>
        <p:spPr>
          <a:xfrm flipV="1">
            <a:off x="26256978" y="17328891"/>
            <a:ext cx="2014903" cy="703975"/>
          </a:xfrm>
          <a:prstGeom prst="straightConnector1">
            <a:avLst/>
          </a:prstGeom>
          <a:ln w="1079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feld 171"/>
          <p:cNvSpPr txBox="1"/>
          <p:nvPr/>
        </p:nvSpPr>
        <p:spPr>
          <a:xfrm>
            <a:off x="18295848" y="29375605"/>
            <a:ext cx="65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[15]</a:t>
            </a:r>
          </a:p>
        </p:txBody>
      </p:sp>
    </p:spTree>
    <p:extLst>
      <p:ext uri="{BB962C8B-B14F-4D97-AF65-F5344CB8AC3E}">
        <p14:creationId xmlns:p14="http://schemas.microsoft.com/office/powerpoint/2010/main" val="198061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1368</Words>
  <Application>Microsoft Office PowerPoint</Application>
  <PresentationFormat>Benutzerdefiniert</PresentationFormat>
  <Paragraphs>108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Imprint MT Shadow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Student</dc:creator>
  <cp:lastModifiedBy>Nina Effelsberg</cp:lastModifiedBy>
  <cp:revision>194</cp:revision>
  <dcterms:created xsi:type="dcterms:W3CDTF">2020-01-20T09:31:21Z</dcterms:created>
  <dcterms:modified xsi:type="dcterms:W3CDTF">2020-02-13T08:39:56Z</dcterms:modified>
</cp:coreProperties>
</file>